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4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</p:sldIdLst>
  <p:sldSz cx="9144000" cy="5143500" type="screen16x9"/>
  <p:notesSz cx="6858000" cy="9144000"/>
  <p:embeddedFontLst>
    <p:embeddedFont>
      <p:font typeface="PT Sans Narrow" panose="020B0604020202020204" charset="0"/>
      <p:regular r:id="rId43"/>
      <p:bold r:id="rId44"/>
    </p:embeddedFont>
    <p:embeddedFont>
      <p:font typeface="Roboto" panose="020B0604020202020204" charset="0"/>
      <p:regular r:id="rId45"/>
      <p:bold r:id="rId46"/>
      <p:italic r:id="rId47"/>
      <p:boldItalic r:id="rId48"/>
    </p:embeddedFont>
    <p:embeddedFont>
      <p:font typeface="Open Sans" panose="020B0604020202020204" charset="0"/>
      <p:regular r:id="rId49"/>
      <p:bold r:id="rId50"/>
      <p:italic r:id="rId51"/>
      <p:boldItalic r:id="rId52"/>
    </p:embeddedFont>
    <p:embeddedFont>
      <p:font typeface="Lora" panose="020B060402020202020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00AD27C-E969-4401-8BFD-5E241B967CDE}">
  <a:tblStyle styleId="{100AD27C-E969-4401-8BFD-5E241B967CD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font" Target="fonts/font14.fntdata"/><Relationship Id="rId8" Type="http://schemas.openxmlformats.org/officeDocument/2006/relationships/slide" Target="slides/slide6.xml"/><Relationship Id="rId51" Type="http://schemas.openxmlformats.org/officeDocument/2006/relationships/font" Target="fonts/font9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4.fntdata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7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ditor.codecogs.com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754e37fa5a_3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754e37fa5a_3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754e37fa5a_3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754e37fa5a_3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754e37fa5a_3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2754e37fa5a_3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754e37fa5a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2754e37fa5a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754e37fa5a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754e37fa5a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754e37fa5a_3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754e37fa5a_3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2754e37fa5a_3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2754e37fa5a_3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754e37fa5a_3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754e37fa5a_3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754e37fa5a_1_1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754e37fa5a_1_1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8d862bd14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28d862bd14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7435760972_0_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7435760972_0_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27548e3d3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27548e3d3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7548e3d3b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7548e3d3b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3"/>
              </a:rPr>
              <a:t>https://editor.codecogs.com/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arenBoth"/>
            </a:pPr>
            <a:r>
              <a:rPr lang="en-GB"/>
              <a:t>The Henon map as usually defined.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$(x,y) \mapsto (1-ax^2+y,bx)$.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Responsible for pretty pictures associated with Henon maps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The classical Henon map (a = 1.4, b = 0.3) has the property that either points converge to a strange attractor, or diverge to infinity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The image is the strange attractor: it’s a fractal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AutoNum type="arabicParenBoth"/>
            </a:pPr>
            <a:r>
              <a:rPr lang="en-GB"/>
              <a:t>Alternate formulation and generalization of Henon map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$(x,y) \mapsto (y,\lambda x+p(y))$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$(\deg p \geq 2)$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What we are looking at in this project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The map which we care about the dynamics of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754e37fa5a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754e37fa5a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Dynamically interesting: any polynomial automorphism of C^2 is conjugate to either an “elementary automorphism” or a Henon map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Add images! This is the most important part.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We’re gonna hope to study these by studying just a subset, like we’re doing for the 1D case.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-GB"/>
              <a:t>How about Lambda = -1, and p(y) being integer-valued?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2754e37fa5a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2754e37fa5a_2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754e37fa5a_2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2754e37fa5a_2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These polynomials were obvious to check. In fact, we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is a nice family of polynomials that Doyle and Hyde presented in their one-dimensional paper - it sends a large set of integers to {-1, 0, 1}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754e37fa5a_2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2754e37fa5a_2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754e37fa5a_2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2754e37fa5a_2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754e37fa5a_2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2754e37fa5a_2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can check each polynomial p which interpolates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(y_1, y_2, …, y_d+1) where y_i is in e.g. {-1,0,1}, or {-2, -1, 0, 1, 2}.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→ The number of polynomials we have to check increases exponentially!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 can only do this for small d.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75a9da85f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275a9da85f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75a9da85f6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275a9da85f6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7435760972_0_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7435760972_0_6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275a9da85f6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275a9da85f6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75a9da85f6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275a9da85f6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275a9da85f6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275a9da85f6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754e37fa5a_2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2754e37fa5a_2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27602cfa6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27602cfa69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27602cfa69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27602cfa69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7602cfa69f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27602cfa69f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27602cfa69f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27602cfa69f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27602cfa69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27602cfa69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275a9da85f6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275a9da85f6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8d855313c1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8d855313c1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8d855313c1_5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8d855313c1_5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8d855313c1_5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8d855313c1_5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8d855313c1_5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8d855313c1_5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8d855313c1_5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8d855313c1_5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754e37fa5a_1_1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754e37fa5a_1_1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14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68" name="Google Shape;68;p14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4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4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4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4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73;p14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15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8" name="Google Shape;78;p1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6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87" name="Google Shape;87;p16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6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6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6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20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09" name="Google Shape;109;p20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0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0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0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0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" name="Google Shape;114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8" name="Google Shape;118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2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28" name="Google Shape;128;p2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4" name="Google Shape;134;p23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54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sz="36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3.png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0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5.png"/><Relationship Id="rId5" Type="http://schemas.openxmlformats.org/officeDocument/2006/relationships/image" Target="../media/image50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3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8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mojidictionary.emojifoundation.com/left-right_arro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ctrTitle"/>
          </p:nvPr>
        </p:nvSpPr>
        <p:spPr>
          <a:xfrm>
            <a:off x="598100" y="1775226"/>
            <a:ext cx="8222100" cy="121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559"/>
              <a:t>Polynomials with many </a:t>
            </a:r>
            <a:endParaRPr sz="3559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3559"/>
              <a:t>Rational Preperiodic Points </a:t>
            </a:r>
            <a:endParaRPr sz="3559"/>
          </a:p>
        </p:txBody>
      </p:sp>
      <p:sp>
        <p:nvSpPr>
          <p:cNvPr id="143" name="Google Shape;143;p25"/>
          <p:cNvSpPr txBox="1">
            <a:spLocks noGrp="1"/>
          </p:cNvSpPr>
          <p:nvPr>
            <p:ph type="subTitle" idx="1"/>
          </p:nvPr>
        </p:nvSpPr>
        <p:spPr>
          <a:xfrm>
            <a:off x="598100" y="2715940"/>
            <a:ext cx="8222100" cy="9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>
                <a:solidFill>
                  <a:srgbClr val="B1C0E7"/>
                </a:solidFill>
              </a:rPr>
              <a:t>Aaron Kim</a:t>
            </a:r>
            <a:endParaRPr i="1">
              <a:solidFill>
                <a:srgbClr val="B1C0E7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>
                <a:solidFill>
                  <a:srgbClr val="B1C0E7"/>
                </a:solidFill>
              </a:rPr>
              <a:t>Mara-Ioana Postolache</a:t>
            </a:r>
            <a:endParaRPr i="1">
              <a:solidFill>
                <a:srgbClr val="B1C0E7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>
                <a:solidFill>
                  <a:srgbClr val="B1C0E7"/>
                </a:solidFill>
              </a:rPr>
              <a:t>Vivian Szeto</a:t>
            </a:r>
            <a:endParaRPr i="1">
              <a:solidFill>
                <a:srgbClr val="B1C0E7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>
                <a:solidFill>
                  <a:srgbClr val="B1C0E7"/>
                </a:solidFill>
              </a:rPr>
              <a:t>Prof. Holly Krieger</a:t>
            </a:r>
            <a:endParaRPr i="1">
              <a:solidFill>
                <a:srgbClr val="B1C0E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500"/>
              <a:t>Starting point: </a:t>
            </a:r>
            <a:r>
              <a:rPr lang="en-GB" sz="2500" i="1"/>
              <a:t>dynamical compression</a:t>
            </a:r>
            <a:endParaRPr sz="2500" i="1"/>
          </a:p>
        </p:txBody>
      </p:sp>
      <p:grpSp>
        <p:nvGrpSpPr>
          <p:cNvPr id="220" name="Google Shape;220;p34"/>
          <p:cNvGrpSpPr/>
          <p:nvPr/>
        </p:nvGrpSpPr>
        <p:grpSpPr>
          <a:xfrm>
            <a:off x="2886000" y="1129825"/>
            <a:ext cx="3372000" cy="480300"/>
            <a:chOff x="1720200" y="2331600"/>
            <a:chExt cx="3372000" cy="480300"/>
          </a:xfrm>
        </p:grpSpPr>
        <p:pic>
          <p:nvPicPr>
            <p:cNvPr id="221" name="Google Shape;221;p34" title="[0,0,0,&quot;https://www.codecogs.com/eqnedit.php?latex=%20f%20%5Cleft(%20%5C%7B%201%2C%20%5Cdots%20%2C%20n%20%5C%7D%20%5Cright)%20%5Csubseteq%20%5C%7B%201%2C%20%5Cdots%20%2Cn%20%5C%7D%20#0&quot;]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789813" y="2427688"/>
              <a:ext cx="3232774" cy="288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2" name="Google Shape;222;p34"/>
            <p:cNvSpPr/>
            <p:nvPr/>
          </p:nvSpPr>
          <p:spPr>
            <a:xfrm>
              <a:off x="1720200" y="2331600"/>
              <a:ext cx="3372000" cy="480300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" name="Google Shape;223;p34"/>
          <p:cNvSpPr txBox="1">
            <a:spLocks noGrp="1"/>
          </p:cNvSpPr>
          <p:nvPr>
            <p:ph type="body" idx="1"/>
          </p:nvPr>
        </p:nvSpPr>
        <p:spPr>
          <a:xfrm>
            <a:off x="311700" y="1478850"/>
            <a:ext cx="4375200" cy="480300"/>
          </a:xfrm>
          <a:prstGeom prst="rect">
            <a:avLst/>
          </a:prstGeom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700" b="1"/>
              <a:t>Why?</a:t>
            </a:r>
            <a:endParaRPr sz="1700" b="1"/>
          </a:p>
        </p:txBody>
      </p:sp>
      <p:sp>
        <p:nvSpPr>
          <p:cNvPr id="224" name="Google Shape;224;p34"/>
          <p:cNvSpPr txBox="1">
            <a:spLocks noGrp="1"/>
          </p:cNvSpPr>
          <p:nvPr>
            <p:ph type="body" idx="1"/>
          </p:nvPr>
        </p:nvSpPr>
        <p:spPr>
          <a:xfrm>
            <a:off x="311700" y="3296588"/>
            <a:ext cx="810900" cy="4803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200"/>
              </a:spcAft>
              <a:buNone/>
            </a:pPr>
            <a:r>
              <a:rPr lang="en-GB" sz="1700" b="1" dirty="0"/>
              <a:t>USE:</a:t>
            </a:r>
            <a:endParaRPr sz="1700" dirty="0"/>
          </a:p>
        </p:txBody>
      </p:sp>
      <p:grpSp>
        <p:nvGrpSpPr>
          <p:cNvPr id="225" name="Google Shape;225;p34"/>
          <p:cNvGrpSpPr/>
          <p:nvPr/>
        </p:nvGrpSpPr>
        <p:grpSpPr>
          <a:xfrm>
            <a:off x="311700" y="3733175"/>
            <a:ext cx="6334773" cy="850500"/>
            <a:chOff x="365000" y="3594450"/>
            <a:chExt cx="6334773" cy="850500"/>
          </a:xfrm>
        </p:grpSpPr>
        <p:grpSp>
          <p:nvGrpSpPr>
            <p:cNvPr id="226" name="Google Shape;226;p34"/>
            <p:cNvGrpSpPr/>
            <p:nvPr/>
          </p:nvGrpSpPr>
          <p:grpSpPr>
            <a:xfrm>
              <a:off x="365000" y="3594450"/>
              <a:ext cx="5727775" cy="850500"/>
              <a:chOff x="162250" y="3437125"/>
              <a:chExt cx="5727775" cy="850500"/>
            </a:xfrm>
          </p:grpSpPr>
          <p:sp>
            <p:nvSpPr>
              <p:cNvPr id="227" name="Google Shape;227;p34"/>
              <p:cNvSpPr txBox="1"/>
              <p:nvPr/>
            </p:nvSpPr>
            <p:spPr>
              <a:xfrm>
                <a:off x="2200850" y="3643525"/>
                <a:ext cx="482400" cy="507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1900">
                    <a:solidFill>
                      <a:schemeClr val="dk2"/>
                    </a:solidFill>
                    <a:latin typeface="Roboto"/>
                    <a:ea typeface="Roboto"/>
                    <a:cs typeface="Roboto"/>
                    <a:sym typeface="Roboto"/>
                  </a:rPr>
                  <a:t>⇒</a:t>
                </a:r>
                <a:endParaRPr sz="1500"/>
              </a:p>
            </p:txBody>
          </p:sp>
          <p:sp>
            <p:nvSpPr>
              <p:cNvPr id="228" name="Google Shape;228;p34"/>
              <p:cNvSpPr txBox="1"/>
              <p:nvPr/>
            </p:nvSpPr>
            <p:spPr>
              <a:xfrm>
                <a:off x="162250" y="3507325"/>
                <a:ext cx="2187600" cy="78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160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polynomial f of fixed degree, with large n</a:t>
                </a:r>
                <a:endParaRPr sz="1200">
                  <a:solidFill>
                    <a:schemeClr val="dk1"/>
                  </a:solidFill>
                </a:endParaRPr>
              </a:p>
            </p:txBody>
          </p:sp>
          <p:sp>
            <p:nvSpPr>
              <p:cNvPr id="229" name="Google Shape;229;p34"/>
              <p:cNvSpPr txBox="1"/>
              <p:nvPr/>
            </p:nvSpPr>
            <p:spPr>
              <a:xfrm>
                <a:off x="2613725" y="3437125"/>
                <a:ext cx="3276300" cy="714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ctr" rtl="0">
                  <a:lnSpc>
                    <a:spcPct val="115000"/>
                  </a:lnSpc>
                  <a:spcBef>
                    <a:spcPts val="0"/>
                  </a:spcBef>
                  <a:spcAft>
                    <a:spcPts val="1200"/>
                  </a:spcAft>
                  <a:buNone/>
                </a:pPr>
                <a:r>
                  <a:rPr lang="en-GB" sz="1600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many </a:t>
                </a:r>
                <a:r>
                  <a:rPr lang="en-GB" sz="1600" dirty="0" err="1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preperiodic</a:t>
                </a:r>
                <a:r>
                  <a:rPr lang="en-GB" sz="1600" dirty="0">
                    <a:solidFill>
                      <a:schemeClr val="dk1"/>
                    </a:solidFill>
                    <a:latin typeface="Roboto"/>
                    <a:ea typeface="Roboto"/>
                    <a:cs typeface="Roboto"/>
                    <a:sym typeface="Roboto"/>
                  </a:rPr>
                  <a:t> points, so some lower bound on conjectured value</a:t>
                </a:r>
                <a:endParaRPr sz="1200" dirty="0">
                  <a:solidFill>
                    <a:schemeClr val="dk1"/>
                  </a:solidFill>
                </a:endParaRPr>
              </a:p>
            </p:txBody>
          </p:sp>
        </p:grpSp>
        <p:pic>
          <p:nvPicPr>
            <p:cNvPr id="230" name="Google Shape;230;p34" title="[0,0,0,&quot;https://www.codecogs.com/eqnedit.php?latex=B_d#0&quot;]"/>
            <p:cNvPicPr preferRelativeResize="0"/>
            <p:nvPr/>
          </p:nvPicPr>
          <p:blipFill>
            <a:blip r:embed="rId4">
              <a:alphaModFix amt="70000"/>
            </a:blip>
            <a:stretch>
              <a:fillRect/>
            </a:stretch>
          </p:blipFill>
          <p:spPr>
            <a:xfrm>
              <a:off x="6092775" y="3800850"/>
              <a:ext cx="606998" cy="480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1" name="Google Shape;231;p34"/>
          <p:cNvSpPr txBox="1"/>
          <p:nvPr/>
        </p:nvSpPr>
        <p:spPr>
          <a:xfrm>
            <a:off x="311700" y="2251025"/>
            <a:ext cx="5004600" cy="4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all of these integers must be preperiodic!</a:t>
            </a:r>
            <a:endParaRPr/>
          </a:p>
        </p:txBody>
      </p:sp>
      <p:grpSp>
        <p:nvGrpSpPr>
          <p:cNvPr id="232" name="Google Shape;232;p34"/>
          <p:cNvGrpSpPr/>
          <p:nvPr/>
        </p:nvGrpSpPr>
        <p:grpSpPr>
          <a:xfrm>
            <a:off x="311700" y="1885513"/>
            <a:ext cx="5004600" cy="431100"/>
            <a:chOff x="311700" y="1946938"/>
            <a:chExt cx="5004600" cy="431100"/>
          </a:xfrm>
        </p:grpSpPr>
        <p:pic>
          <p:nvPicPr>
            <p:cNvPr id="233" name="Google Shape;233;p34" title="[0,0,0,&quot;https://www.codecogs.com/eqnedit.php?latex=%20f(%5Cmathbb%7BZ%7D)%5Csubseteq%20%5Cmathbb%7BZ%7D%20#0&quot;]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55850" y="2008945"/>
              <a:ext cx="1205899" cy="30711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4" name="Google Shape;234;p34"/>
            <p:cNvSpPr txBox="1"/>
            <p:nvPr/>
          </p:nvSpPr>
          <p:spPr>
            <a:xfrm>
              <a:off x="311700" y="1946938"/>
              <a:ext cx="50046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457200" lvl="0" indent="-330200" algn="l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dk2"/>
                </a:buClr>
                <a:buSzPts val="1600"/>
                <a:buFont typeface="Roboto"/>
                <a:buChar char="●"/>
              </a:pPr>
              <a:endParaRPr/>
            </a:p>
          </p:txBody>
        </p:sp>
      </p:grpSp>
      <p:sp>
        <p:nvSpPr>
          <p:cNvPr id="235" name="Google Shape;235;p34"/>
          <p:cNvSpPr txBox="1"/>
          <p:nvPr/>
        </p:nvSpPr>
        <p:spPr>
          <a:xfrm>
            <a:off x="311700" y="2892225"/>
            <a:ext cx="56451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600" b="1" i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Further restriction: </a:t>
            </a: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consider degree to be at least 2!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Doyle and Hyde did</a:t>
            </a:r>
            <a:endParaRPr/>
          </a:p>
        </p:txBody>
      </p:sp>
      <p:sp>
        <p:nvSpPr>
          <p:cNvPr id="241" name="Google Shape;241;p35"/>
          <p:cNvSpPr txBox="1">
            <a:spLocks noGrp="1"/>
          </p:cNvSpPr>
          <p:nvPr>
            <p:ph type="body" idx="1"/>
          </p:nvPr>
        </p:nvSpPr>
        <p:spPr>
          <a:xfrm>
            <a:off x="311700" y="1870150"/>
            <a:ext cx="8520600" cy="54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600"/>
              <a:t>Proved the existence of polynomials f of degree between 2 and d such that</a:t>
            </a:r>
            <a:endParaRPr sz="1600"/>
          </a:p>
        </p:txBody>
      </p:sp>
      <p:pic>
        <p:nvPicPr>
          <p:cNvPr id="242" name="Google Shape;242;p35" title="[0,0,0,&quot;https://www.codecogs.com/eqnedit.php?latex=%20f(%5C%7B1%2C%5Cdots%2Cd%2Be%2B1%5C%7D)%5Csubseteq%20%5C%7B1%2C%5C%2C%5Cdots%2Cd%2Be%2B1%5C%7D%2C%5Ctextnormal%7B%20%20%20%20%20%20%20%20for%20%20%7De%20%3D%20%5Cleft%20%5Clfloor%20%5Clog_2%20%5Cfrac%7Bd%7D%7B2%7D%20%5Cright%20%5Crfloor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7763" y="2362600"/>
            <a:ext cx="5748473" cy="54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5" title="[0,0,0,&quot;https://www.codecogs.com/eqnedit.php?latex=%20r_d(%5C%7B1%2C%5Cdots%2Cd%2B6%5C%7D)%5Csubseteq%20%5C%7B1%2C%5C%2C%5Cdots%2Cd%2B5%5C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8198" y="3867500"/>
            <a:ext cx="3647600" cy="24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5"/>
          <p:cNvSpPr txBox="1"/>
          <p:nvPr/>
        </p:nvSpPr>
        <p:spPr>
          <a:xfrm>
            <a:off x="311700" y="3318725"/>
            <a:ext cx="6543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And explicitly constructed a family of polynomials of degree d with</a:t>
            </a:r>
            <a:endParaRPr/>
          </a:p>
        </p:txBody>
      </p:sp>
      <p:grpSp>
        <p:nvGrpSpPr>
          <p:cNvPr id="245" name="Google Shape;245;p35"/>
          <p:cNvGrpSpPr/>
          <p:nvPr/>
        </p:nvGrpSpPr>
        <p:grpSpPr>
          <a:xfrm>
            <a:off x="5465225" y="261725"/>
            <a:ext cx="3057600" cy="1411200"/>
            <a:chOff x="5951100" y="2167875"/>
            <a:chExt cx="3057600" cy="1411200"/>
          </a:xfrm>
        </p:grpSpPr>
        <p:sp>
          <p:nvSpPr>
            <p:cNvPr id="246" name="Google Shape;246;p35"/>
            <p:cNvSpPr/>
            <p:nvPr/>
          </p:nvSpPr>
          <p:spPr>
            <a:xfrm>
              <a:off x="5951100" y="2167875"/>
              <a:ext cx="3057600" cy="1411200"/>
            </a:xfrm>
            <a:prstGeom prst="snip2DiagRect">
              <a:avLst>
                <a:gd name="adj1" fmla="val 0"/>
                <a:gd name="adj2" fmla="val 16667"/>
              </a:avLst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 b="1">
                  <a:solidFill>
                    <a:schemeClr val="accent4"/>
                  </a:solidFill>
                </a:rPr>
                <a:t>Note:</a:t>
              </a:r>
              <a:r>
                <a:rPr lang="en-GB" sz="1500">
                  <a:solidFill>
                    <a:schemeClr val="accent4"/>
                  </a:solidFill>
                </a:rPr>
                <a:t> We can always find f of degree at most d such that</a:t>
              </a:r>
              <a:endParaRPr sz="1500">
                <a:solidFill>
                  <a:schemeClr val="accent4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chemeClr val="accent4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accent4"/>
                </a:solidFill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500">
                  <a:solidFill>
                    <a:schemeClr val="accent4"/>
                  </a:solidFill>
                </a:rPr>
                <a:t>(by polynomial interpolation).</a:t>
              </a:r>
              <a:endParaRPr sz="1500">
                <a:solidFill>
                  <a:schemeClr val="accent4"/>
                </a:solidFill>
              </a:endParaRPr>
            </a:p>
          </p:txBody>
        </p:sp>
        <p:pic>
          <p:nvPicPr>
            <p:cNvPr id="247" name="Google Shape;247;p35" title="[0,0,0,&quot;https://www.codecogs.com/eqnedit.php?latex=%20f%20%5Cleft(%20%5C%7B%201%2C%20%5Cdots%20%2C%20d%2B1%20%5C%7D%20%5Cright)%20%5Csubseteq%20%5C%7B%201%2C%20%5Cdots%20%2Cd%2B1%20%5C%7D%20#0&quot;]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079029" y="2933904"/>
              <a:ext cx="2801752" cy="1939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Existing bounds on e:</a:t>
            </a:r>
            <a:endParaRPr/>
          </a:p>
        </p:txBody>
      </p:sp>
      <p:sp>
        <p:nvSpPr>
          <p:cNvPr id="253" name="Google Shape;253;p36"/>
          <p:cNvSpPr txBox="1">
            <a:spLocks noGrp="1"/>
          </p:cNvSpPr>
          <p:nvPr>
            <p:ph type="body" idx="1"/>
          </p:nvPr>
        </p:nvSpPr>
        <p:spPr>
          <a:xfrm>
            <a:off x="311700" y="1458300"/>
            <a:ext cx="3999900" cy="9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600"/>
              <a:t>For any d</a:t>
            </a:r>
            <a:r>
              <a:rPr lang="en-GB" sz="1800"/>
              <a:t>≥</a:t>
            </a:r>
            <a:r>
              <a:rPr lang="en-GB" sz="1600"/>
              <a:t>2:</a:t>
            </a:r>
            <a:endParaRPr sz="1600"/>
          </a:p>
        </p:txBody>
      </p:sp>
      <p:sp>
        <p:nvSpPr>
          <p:cNvPr id="254" name="Google Shape;254;p36"/>
          <p:cNvSpPr txBox="1">
            <a:spLocks noGrp="1"/>
          </p:cNvSpPr>
          <p:nvPr>
            <p:ph type="body" idx="2"/>
          </p:nvPr>
        </p:nvSpPr>
        <p:spPr>
          <a:xfrm>
            <a:off x="311700" y="2965750"/>
            <a:ext cx="3999900" cy="12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For any </a:t>
            </a:r>
            <a:r>
              <a:rPr lang="en-GB" sz="1900"/>
              <a:t>𝛆</a:t>
            </a:r>
            <a:r>
              <a:rPr lang="en-GB" sz="1600"/>
              <a:t>&gt;0, if we consider d </a:t>
            </a:r>
            <a:r>
              <a:rPr lang="en-GB" sz="1600" i="1"/>
              <a:t>sufficiently large</a:t>
            </a:r>
            <a:r>
              <a:rPr lang="en-GB" sz="1600"/>
              <a:t>, then we must have: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/>
          </a:p>
        </p:txBody>
      </p:sp>
      <p:sp>
        <p:nvSpPr>
          <p:cNvPr id="255" name="Google Shape;255;p36"/>
          <p:cNvSpPr txBox="1">
            <a:spLocks noGrp="1"/>
          </p:cNvSpPr>
          <p:nvPr>
            <p:ph type="body" idx="1"/>
          </p:nvPr>
        </p:nvSpPr>
        <p:spPr>
          <a:xfrm>
            <a:off x="311700" y="1017800"/>
            <a:ext cx="39999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900" b="1">
                <a:solidFill>
                  <a:schemeClr val="accent3"/>
                </a:solidFill>
              </a:rPr>
              <a:t>Lower bounds</a:t>
            </a:r>
            <a:endParaRPr sz="1900" b="1">
              <a:solidFill>
                <a:schemeClr val="accent3"/>
              </a:solidFill>
            </a:endParaRPr>
          </a:p>
        </p:txBody>
      </p:sp>
      <p:sp>
        <p:nvSpPr>
          <p:cNvPr id="256" name="Google Shape;256;p36"/>
          <p:cNvSpPr txBox="1">
            <a:spLocks noGrp="1"/>
          </p:cNvSpPr>
          <p:nvPr>
            <p:ph type="body" idx="1"/>
          </p:nvPr>
        </p:nvSpPr>
        <p:spPr>
          <a:xfrm>
            <a:off x="311700" y="2529038"/>
            <a:ext cx="3999900" cy="5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900" b="1">
                <a:solidFill>
                  <a:schemeClr val="accent3"/>
                </a:solidFill>
              </a:rPr>
              <a:t>Upper bounds</a:t>
            </a:r>
            <a:endParaRPr sz="1900" b="1">
              <a:solidFill>
                <a:schemeClr val="accent3"/>
              </a:solidFill>
            </a:endParaRPr>
          </a:p>
        </p:txBody>
      </p:sp>
      <p:pic>
        <p:nvPicPr>
          <p:cNvPr id="257" name="Google Shape;257;p36" title="[0,0,0,&quot;https://www.codecogs.com/eqnedit.php?latex=%20(2a)%3A%5Cquad%20e%20%3C%202(1%2B%5Cvarepsilon)d%20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9400" y="3752375"/>
            <a:ext cx="2209525" cy="24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6" title="[0,0,0,&quot;https://www.codecogs.com/eqnedit.php?latex=%20(2b)%3A%5Cquad%20e%20%5Cleq%20%20%5Cfrac%7B4(1%2B%5Cvarepsilon)d%7D%7B%5Clog_2%20%5Clog_2%20(1%2B%5Cvarepsilon)d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9401" y="4125700"/>
            <a:ext cx="2813038" cy="54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8325" y="440300"/>
            <a:ext cx="4262900" cy="426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6" title="[0,0,0,&quot;https://www.codecogs.com/eqnedit.php?latex=(1)%3A%20%5Cquad%20e%5Cgeq%20%5Cmax(5%2C%5Cleft%5Clfloor%20%5Clog_2%20%5Cfrac%7Bd%7D%7B2%7D%5Cright%5Crfloor%20)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29400" y="1860900"/>
            <a:ext cx="2703909" cy="54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First, what is a </a:t>
            </a:r>
            <a:r>
              <a:rPr lang="en-GB" i="1"/>
              <a:t>lattice</a:t>
            </a:r>
            <a:r>
              <a:rPr lang="en-GB"/>
              <a:t>?</a:t>
            </a:r>
            <a:endParaRPr/>
          </a:p>
        </p:txBody>
      </p:sp>
      <p:sp>
        <p:nvSpPr>
          <p:cNvPr id="266" name="Google Shape;266;p37"/>
          <p:cNvSpPr txBox="1">
            <a:spLocks noGrp="1"/>
          </p:cNvSpPr>
          <p:nvPr>
            <p:ph type="body" idx="1"/>
          </p:nvPr>
        </p:nvSpPr>
        <p:spPr>
          <a:xfrm>
            <a:off x="4572000" y="1017800"/>
            <a:ext cx="4260300" cy="112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A </a:t>
            </a:r>
            <a:r>
              <a:rPr lang="en-GB" sz="1700" i="1"/>
              <a:t>lattice</a:t>
            </a:r>
            <a:r>
              <a:rPr lang="en-GB" sz="1700" b="1" i="1"/>
              <a:t> </a:t>
            </a:r>
            <a:r>
              <a:rPr lang="en-GB" sz="1700"/>
              <a:t>is the set of points in ℝ</a:t>
            </a:r>
            <a:r>
              <a:rPr lang="en-GB" sz="1700" baseline="30000"/>
              <a:t>n</a:t>
            </a:r>
            <a:r>
              <a:rPr lang="en-GB" sz="1700"/>
              <a:t> which can be obtained as </a:t>
            </a:r>
            <a:r>
              <a:rPr lang="en-GB" sz="1700" b="1"/>
              <a:t>integer</a:t>
            </a:r>
            <a:r>
              <a:rPr lang="en-GB" sz="1700"/>
              <a:t> linear combinations of some basis vectors </a:t>
            </a:r>
            <a:endParaRPr sz="1700"/>
          </a:p>
        </p:txBody>
      </p:sp>
      <p:pic>
        <p:nvPicPr>
          <p:cNvPr id="267" name="Google Shape;267;p37"/>
          <p:cNvPicPr preferRelativeResize="0"/>
          <p:nvPr/>
        </p:nvPicPr>
        <p:blipFill rotWithShape="1">
          <a:blip r:embed="rId3">
            <a:alphaModFix/>
          </a:blip>
          <a:srcRect l="4710" t="2952" r="2918" b="3615"/>
          <a:stretch/>
        </p:blipFill>
        <p:spPr>
          <a:xfrm>
            <a:off x="482325" y="1124750"/>
            <a:ext cx="3350750" cy="338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7" title="[67,67,67,&quot;https://www.codecogs.com/eqnedit.php?latex=b_1%2C%5Cdots%2Cb_m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0424" y="2138600"/>
            <a:ext cx="1263475" cy="281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7" title="[67,67,67,&quot;https://www.codecogs.com/eqnedit.php?latex=%5Cmathbb%7BZ%7D%5En%3D%5C%7B(z_1%2C%5Cdots%2Cz_n)%3Az_i%5Cin%5Cmathbb%7BZ%7D%5C%7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81025" y="3172475"/>
            <a:ext cx="3242250" cy="28195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7"/>
          <p:cNvSpPr txBox="1"/>
          <p:nvPr/>
        </p:nvSpPr>
        <p:spPr>
          <a:xfrm>
            <a:off x="4572000" y="2617575"/>
            <a:ext cx="41592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most basic example of a lattice is</a:t>
            </a:r>
            <a:endParaRPr sz="13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Ok, but what makes lattices useful?</a:t>
            </a:r>
            <a:endParaRPr/>
          </a:p>
        </p:txBody>
      </p:sp>
      <p:sp>
        <p:nvSpPr>
          <p:cNvPr id="276" name="Google Shape;276;p38"/>
          <p:cNvSpPr txBox="1">
            <a:spLocks noGrp="1"/>
          </p:cNvSpPr>
          <p:nvPr>
            <p:ph type="body" idx="1"/>
          </p:nvPr>
        </p:nvSpPr>
        <p:spPr>
          <a:xfrm>
            <a:off x="3395575" y="1229875"/>
            <a:ext cx="4492500" cy="7380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lattice describing the space of all integer-valued polynomials of degree at most d 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/>
          </a:p>
        </p:txBody>
      </p:sp>
      <p:pic>
        <p:nvPicPr>
          <p:cNvPr id="277" name="Google Shape;277;p38" title="[0,0,0,&quot;https://www.codecogs.com/eqnedit.php?latex=%5CLambda_%7Bd%2Ce%7D%3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9125" y="1392575"/>
            <a:ext cx="1363700" cy="5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38"/>
          <p:cNvSpPr txBox="1">
            <a:spLocks noGrp="1"/>
          </p:cNvSpPr>
          <p:nvPr>
            <p:ph type="body" idx="1"/>
          </p:nvPr>
        </p:nvSpPr>
        <p:spPr>
          <a:xfrm>
            <a:off x="311700" y="2111025"/>
            <a:ext cx="8520600" cy="7380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600"/>
              <a:t>In this lattice, vectors that are </a:t>
            </a:r>
            <a:r>
              <a:rPr lang="en-GB" sz="1600" i="1"/>
              <a:t>short enough</a:t>
            </a:r>
            <a:r>
              <a:rPr lang="en-GB" sz="1600"/>
              <a:t> correspond to polynomials achieving dynamical compression:</a:t>
            </a:r>
            <a:endParaRPr sz="1600"/>
          </a:p>
        </p:txBody>
      </p:sp>
      <p:sp>
        <p:nvSpPr>
          <p:cNvPr id="279" name="Google Shape;279;p38"/>
          <p:cNvSpPr txBox="1">
            <a:spLocks noGrp="1"/>
          </p:cNvSpPr>
          <p:nvPr>
            <p:ph type="body" idx="1"/>
          </p:nvPr>
        </p:nvSpPr>
        <p:spPr>
          <a:xfrm>
            <a:off x="311700" y="3339575"/>
            <a:ext cx="5610000" cy="7380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600"/>
              <a:t>So finding some short vectors should give us some good candidates for the polynomials!</a:t>
            </a:r>
            <a:endParaRPr sz="1600"/>
          </a:p>
        </p:txBody>
      </p:sp>
      <p:sp>
        <p:nvSpPr>
          <p:cNvPr id="280" name="Google Shape;280;p38"/>
          <p:cNvSpPr txBox="1">
            <a:spLocks noGrp="1"/>
          </p:cNvSpPr>
          <p:nvPr>
            <p:ph type="body" idx="1"/>
          </p:nvPr>
        </p:nvSpPr>
        <p:spPr>
          <a:xfrm>
            <a:off x="2232400" y="4077575"/>
            <a:ext cx="4396800" cy="738000"/>
          </a:xfrm>
          <a:prstGeom prst="rect">
            <a:avLst/>
          </a:prstGeom>
        </p:spPr>
        <p:txBody>
          <a:bodyPr spcFirstLastPara="1" wrap="square" lIns="9000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</a:rPr>
              <a:t>The problem of short lattice vectors is difficult</a:t>
            </a:r>
            <a:endParaRPr sz="1600">
              <a:solidFill>
                <a:schemeClr val="dk1"/>
              </a:solidFill>
            </a:endParaRPr>
          </a:p>
          <a:p>
            <a:pPr marL="0" marR="364639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i="1">
                <a:solidFill>
                  <a:schemeClr val="dk1"/>
                </a:solidFill>
              </a:rPr>
              <a:t>(hard enough that it pops up in cryptography)</a:t>
            </a:r>
            <a:endParaRPr sz="1300" i="1">
              <a:solidFill>
                <a:schemeClr val="dk1"/>
              </a:solidFill>
            </a:endParaRPr>
          </a:p>
        </p:txBody>
      </p:sp>
      <p:sp>
        <p:nvSpPr>
          <p:cNvPr id="281" name="Google Shape;281;p38"/>
          <p:cNvSpPr txBox="1"/>
          <p:nvPr/>
        </p:nvSpPr>
        <p:spPr>
          <a:xfrm>
            <a:off x="525100" y="4142675"/>
            <a:ext cx="17073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THE CATCH:</a:t>
            </a:r>
            <a:endParaRPr sz="1900" b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2" name="Google Shape;282;p38" title="[0,0,0,&quot;https://www.codecogs.com/eqnedit.php?latex=f(%5C%7B1%2C%5Cdots%2Cd%2Be%2B1%5C%7D)%5Csubseteq%20%5C%7B1%2C%5Cdots%20d%2Be%2B1%5C%7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3525" y="2915425"/>
            <a:ext cx="6136946" cy="357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is the problem so difficult?</a:t>
            </a:r>
            <a:endParaRPr/>
          </a:p>
        </p:txBody>
      </p:sp>
      <p:pic>
        <p:nvPicPr>
          <p:cNvPr id="288" name="Google Shape;28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5450" y="1530200"/>
            <a:ext cx="6353100" cy="260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9"/>
          <p:cNvSpPr txBox="1"/>
          <p:nvPr/>
        </p:nvSpPr>
        <p:spPr>
          <a:xfrm>
            <a:off x="375625" y="1017800"/>
            <a:ext cx="81420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 basis itself doesn’t immediately tell you what the short vectors are: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0" name="Google Shape;290;p39"/>
          <p:cNvSpPr txBox="1"/>
          <p:nvPr/>
        </p:nvSpPr>
        <p:spPr>
          <a:xfrm>
            <a:off x="501000" y="4137900"/>
            <a:ext cx="81420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It is computationally expensive to determine these explicitly.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However, </a:t>
            </a:r>
            <a:r>
              <a:rPr lang="en-GB" sz="16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basis reduction</a:t>
            </a: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can help bound the lengths of these short vectors.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Let’s still search for short vectors explicitly… </a:t>
            </a:r>
            <a:endParaRPr/>
          </a:p>
        </p:txBody>
      </p:sp>
      <p:sp>
        <p:nvSpPr>
          <p:cNvPr id="296" name="Google Shape;296;p40"/>
          <p:cNvSpPr txBox="1">
            <a:spLocks noGrp="1"/>
          </p:cNvSpPr>
          <p:nvPr>
            <p:ph type="body" idx="1"/>
          </p:nvPr>
        </p:nvSpPr>
        <p:spPr>
          <a:xfrm>
            <a:off x="311700" y="1123150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/>
              <a:t>It may take a lot of time for large d, but it’s decent for d≤15.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600"/>
              <a:t>By looking at </a:t>
            </a:r>
            <a:r>
              <a:rPr lang="en-GB" sz="1600" b="1"/>
              <a:t>all</a:t>
            </a:r>
            <a:r>
              <a:rPr lang="en-GB" sz="1600"/>
              <a:t> the lattice vectors shorter than a certain value, we can find </a:t>
            </a:r>
            <a:r>
              <a:rPr lang="en-GB" sz="1600" b="1"/>
              <a:t>all </a:t>
            </a:r>
            <a:r>
              <a:rPr lang="en-GB" sz="1600"/>
              <a:t>the polynomials with dynamical compression. 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600"/>
              <a:t>Filtering out all the linear polynomials, we can explicitly compute the maximum value of e while maintaining dynamical compression.</a:t>
            </a:r>
            <a:endParaRPr sz="1600"/>
          </a:p>
        </p:txBody>
      </p:sp>
      <p:graphicFrame>
        <p:nvGraphicFramePr>
          <p:cNvPr id="297" name="Google Shape;297;p40"/>
          <p:cNvGraphicFramePr/>
          <p:nvPr/>
        </p:nvGraphicFramePr>
        <p:xfrm>
          <a:off x="1144600" y="3204925"/>
          <a:ext cx="3427400" cy="1498800"/>
        </p:xfrm>
        <a:graphic>
          <a:graphicData uri="http://schemas.openxmlformats.org/drawingml/2006/table">
            <a:tbl>
              <a:tblPr>
                <a:noFill/>
                <a:tableStyleId>{100AD27C-E969-4401-8BFD-5E241B967CDE}</a:tableStyleId>
              </a:tblPr>
              <a:tblGrid>
                <a:gridCol w="132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</a:rPr>
                        <a:t>d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0000" marR="91425" marT="54000" marB="54000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chemeClr val="lt1"/>
                          </a:solidFill>
                        </a:rPr>
                        <a:t>e</a:t>
                      </a:r>
                      <a:endParaRPr b="1">
                        <a:solidFill>
                          <a:schemeClr val="lt1"/>
                        </a:solidFill>
                      </a:endParaRPr>
                    </a:p>
                  </a:txBody>
                  <a:tcPr marL="90000" marR="91425" marT="54000" marB="54000" anchor="ctr">
                    <a:lnL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70E2C"/>
                          </a:solidFill>
                        </a:rPr>
                        <a:t>2,4</a:t>
                      </a:r>
                      <a:endParaRPr>
                        <a:solidFill>
                          <a:srgbClr val="670E2C"/>
                        </a:solidFill>
                      </a:endParaRPr>
                    </a:p>
                  </a:txBody>
                  <a:tcPr marL="90000" marR="91425" marT="54000" marB="5400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670E2C"/>
                          </a:solidFill>
                        </a:rPr>
                        <a:t>5</a:t>
                      </a:r>
                      <a:endParaRPr b="1">
                        <a:solidFill>
                          <a:srgbClr val="670E2C"/>
                        </a:solidFill>
                      </a:endParaRPr>
                    </a:p>
                  </a:txBody>
                  <a:tcPr marL="90000" marR="91425" marT="54000" marB="5400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70E2C"/>
                          </a:solidFill>
                        </a:rPr>
                        <a:t>3,5,6,7,8,11,</a:t>
                      </a:r>
                      <a:endParaRPr>
                        <a:solidFill>
                          <a:srgbClr val="670E2C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70E2C"/>
                          </a:solidFill>
                        </a:rPr>
                        <a:t>12,13,14,15 </a:t>
                      </a:r>
                      <a:endParaRPr>
                        <a:solidFill>
                          <a:srgbClr val="670E2C"/>
                        </a:solidFill>
                      </a:endParaRPr>
                    </a:p>
                  </a:txBody>
                  <a:tcPr marL="90000" marR="91425" marT="54000" marB="5400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670E2C"/>
                          </a:solidFill>
                        </a:rPr>
                        <a:t>7</a:t>
                      </a:r>
                      <a:endParaRPr b="1">
                        <a:solidFill>
                          <a:srgbClr val="670E2C"/>
                        </a:solidFill>
                      </a:endParaRPr>
                    </a:p>
                  </a:txBody>
                  <a:tcPr marL="90000" marR="91425" marT="54000" marB="5400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solidFill>
                            <a:srgbClr val="670E2C"/>
                          </a:solidFill>
                        </a:rPr>
                        <a:t>9,10</a:t>
                      </a:r>
                      <a:endParaRPr>
                        <a:solidFill>
                          <a:srgbClr val="670E2C"/>
                        </a:solidFill>
                      </a:endParaRPr>
                    </a:p>
                  </a:txBody>
                  <a:tcPr marL="90000" marR="91425" marT="54000" marB="5400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>
                          <a:solidFill>
                            <a:srgbClr val="670E2C"/>
                          </a:solidFill>
                        </a:rPr>
                        <a:t>9</a:t>
                      </a:r>
                      <a:endParaRPr b="1">
                        <a:solidFill>
                          <a:srgbClr val="670E2C"/>
                        </a:solidFill>
                      </a:endParaRPr>
                    </a:p>
                  </a:txBody>
                  <a:tcPr marL="90000" marR="91425" marT="54000" marB="54000" anchor="ctr">
                    <a:lnL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700"/>
              <a:t>Basis Reduction</a:t>
            </a:r>
            <a:endParaRPr sz="2700"/>
          </a:p>
        </p:txBody>
      </p:sp>
      <p:sp>
        <p:nvSpPr>
          <p:cNvPr id="303" name="Google Shape;303;p41"/>
          <p:cNvSpPr txBox="1">
            <a:spLocks noGrp="1"/>
          </p:cNvSpPr>
          <p:nvPr>
            <p:ph type="body" idx="1"/>
          </p:nvPr>
        </p:nvSpPr>
        <p:spPr>
          <a:xfrm>
            <a:off x="311700" y="1129163"/>
            <a:ext cx="8520600" cy="10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1">
                <a:solidFill>
                  <a:schemeClr val="accent3"/>
                </a:solidFill>
              </a:rPr>
              <a:t>What we’d like:</a:t>
            </a:r>
            <a:r>
              <a:rPr lang="en-GB" sz="1600" i="1"/>
              <a:t> </a:t>
            </a:r>
            <a:r>
              <a:rPr lang="en-GB" sz="1600"/>
              <a:t>some form of Gram-Schmidt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600" b="1" i="1">
                <a:solidFill>
                  <a:schemeClr val="accent3"/>
                </a:solidFill>
              </a:rPr>
              <a:t>The issue:</a:t>
            </a:r>
            <a:r>
              <a:rPr lang="en-GB" sz="1600" b="1">
                <a:solidFill>
                  <a:schemeClr val="accent3"/>
                </a:solidFill>
              </a:rPr>
              <a:t> </a:t>
            </a:r>
            <a:r>
              <a:rPr lang="en-GB" sz="1600"/>
              <a:t>the integers are not a field</a:t>
            </a:r>
            <a:endParaRPr sz="1600"/>
          </a:p>
        </p:txBody>
      </p:sp>
      <p:sp>
        <p:nvSpPr>
          <p:cNvPr id="304" name="Google Shape;304;p41"/>
          <p:cNvSpPr txBox="1">
            <a:spLocks noGrp="1"/>
          </p:cNvSpPr>
          <p:nvPr>
            <p:ph type="body" idx="1"/>
          </p:nvPr>
        </p:nvSpPr>
        <p:spPr>
          <a:xfrm>
            <a:off x="311700" y="2144375"/>
            <a:ext cx="8520600" cy="78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600"/>
              <a:t>Regardless, algorithms exist approximating this, and they give a basis that is </a:t>
            </a:r>
            <a:r>
              <a:rPr lang="en-GB" sz="1600" i="1">
                <a:solidFill>
                  <a:schemeClr val="accent3"/>
                </a:solidFill>
              </a:rPr>
              <a:t>almost</a:t>
            </a:r>
            <a:r>
              <a:rPr lang="en-GB" sz="1600" b="1" i="1">
                <a:solidFill>
                  <a:schemeClr val="accent3"/>
                </a:solidFill>
              </a:rPr>
              <a:t> </a:t>
            </a:r>
            <a:r>
              <a:rPr lang="en-GB" sz="1600">
                <a:solidFill>
                  <a:schemeClr val="accent3"/>
                </a:solidFill>
              </a:rPr>
              <a:t>orthogonal</a:t>
            </a:r>
            <a:r>
              <a:rPr lang="en-GB" sz="1600"/>
              <a:t> and has </a:t>
            </a:r>
            <a:r>
              <a:rPr lang="en-GB" sz="1600">
                <a:solidFill>
                  <a:schemeClr val="accent3"/>
                </a:solidFill>
              </a:rPr>
              <a:t>basis vectors </a:t>
            </a:r>
            <a:r>
              <a:rPr lang="en-GB" sz="1600" i="1">
                <a:solidFill>
                  <a:schemeClr val="accent3"/>
                </a:solidFill>
              </a:rPr>
              <a:t>relatively short</a:t>
            </a:r>
            <a:r>
              <a:rPr lang="en-GB" sz="1600"/>
              <a:t>.</a:t>
            </a:r>
            <a:endParaRPr sz="1600"/>
          </a:p>
        </p:txBody>
      </p:sp>
      <p:sp>
        <p:nvSpPr>
          <p:cNvPr id="305" name="Google Shape;305;p41"/>
          <p:cNvSpPr txBox="1"/>
          <p:nvPr/>
        </p:nvSpPr>
        <p:spPr>
          <a:xfrm>
            <a:off x="311700" y="2934250"/>
            <a:ext cx="8520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Furthermore:</a:t>
            </a:r>
            <a:endParaRPr sz="1200"/>
          </a:p>
        </p:txBody>
      </p:sp>
      <p:grpSp>
        <p:nvGrpSpPr>
          <p:cNvPr id="306" name="Google Shape;306;p41"/>
          <p:cNvGrpSpPr/>
          <p:nvPr/>
        </p:nvGrpSpPr>
        <p:grpSpPr>
          <a:xfrm>
            <a:off x="759900" y="3289250"/>
            <a:ext cx="5467200" cy="780300"/>
            <a:chOff x="311700" y="3507325"/>
            <a:chExt cx="5467200" cy="780300"/>
          </a:xfrm>
        </p:grpSpPr>
        <p:sp>
          <p:nvSpPr>
            <p:cNvPr id="307" name="Google Shape;307;p41"/>
            <p:cNvSpPr txBox="1"/>
            <p:nvPr/>
          </p:nvSpPr>
          <p:spPr>
            <a:xfrm>
              <a:off x="2296500" y="3643525"/>
              <a:ext cx="482400" cy="507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-GB" sz="19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⇒</a:t>
              </a:r>
              <a:endParaRPr sz="1500"/>
            </a:p>
          </p:txBody>
        </p:sp>
        <p:sp>
          <p:nvSpPr>
            <p:cNvPr id="308" name="Google Shape;308;p41"/>
            <p:cNvSpPr txBox="1"/>
            <p:nvPr/>
          </p:nvSpPr>
          <p:spPr>
            <a:xfrm>
              <a:off x="311700" y="3507325"/>
              <a:ext cx="1984800" cy="78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-GB"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length of reduced basis vectors</a:t>
              </a:r>
              <a:endParaRPr sz="1200">
                <a:solidFill>
                  <a:schemeClr val="dk1"/>
                </a:solidFill>
              </a:endParaRPr>
            </a:p>
          </p:txBody>
        </p:sp>
        <p:sp>
          <p:nvSpPr>
            <p:cNvPr id="309" name="Google Shape;309;p41"/>
            <p:cNvSpPr txBox="1"/>
            <p:nvPr/>
          </p:nvSpPr>
          <p:spPr>
            <a:xfrm>
              <a:off x="2778900" y="3507325"/>
              <a:ext cx="3000000" cy="714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200"/>
                </a:spcAft>
                <a:buNone/>
              </a:pPr>
              <a:r>
                <a:rPr lang="en-GB" sz="1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bounds on how short the lattice vectors can be</a:t>
              </a:r>
              <a:endParaRPr sz="1200">
                <a:solidFill>
                  <a:schemeClr val="dk1"/>
                </a:solidFill>
              </a:endParaRPr>
            </a:p>
          </p:txBody>
        </p:sp>
      </p:grpSp>
      <p:sp>
        <p:nvSpPr>
          <p:cNvPr id="310" name="Google Shape;310;p41"/>
          <p:cNvSpPr txBox="1"/>
          <p:nvPr/>
        </p:nvSpPr>
        <p:spPr>
          <a:xfrm>
            <a:off x="311700" y="4025700"/>
            <a:ext cx="5915400" cy="7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So we can use the reduced basis to determine how good polynomials can be at dynamical compression! </a:t>
            </a:r>
            <a:endParaRPr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does the lattice computation give us?</a:t>
            </a:r>
            <a:endParaRPr/>
          </a:p>
        </p:txBody>
      </p:sp>
      <p:pic>
        <p:nvPicPr>
          <p:cNvPr id="316" name="Google Shape;316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9675" y="921800"/>
            <a:ext cx="5562627" cy="3973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2"/>
          <p:cNvSpPr txBox="1"/>
          <p:nvPr/>
        </p:nvSpPr>
        <p:spPr>
          <a:xfrm>
            <a:off x="482325" y="1103400"/>
            <a:ext cx="558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8" name="Google Shape;318;p42"/>
          <p:cNvSpPr txBox="1"/>
          <p:nvPr/>
        </p:nvSpPr>
        <p:spPr>
          <a:xfrm>
            <a:off x="375625" y="1017800"/>
            <a:ext cx="2966700" cy="3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600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Doyle-Hyde: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19999" marR="625172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 i="1">
                <a:solidFill>
                  <a:srgbClr val="6E9027"/>
                </a:solidFill>
                <a:latin typeface="Roboto"/>
                <a:ea typeface="Roboto"/>
                <a:cs typeface="Roboto"/>
                <a:sym typeface="Roboto"/>
              </a:rPr>
              <a:t>e can be as high as green</a:t>
            </a:r>
            <a:endParaRPr sz="1600" i="1">
              <a:solidFill>
                <a:srgbClr val="6E9027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19999" marR="625172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6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9" name="Google Shape;319;p42"/>
          <p:cNvSpPr txBox="1"/>
          <p:nvPr/>
        </p:nvSpPr>
        <p:spPr>
          <a:xfrm>
            <a:off x="311700" y="4390000"/>
            <a:ext cx="3425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2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(Computation only feasible for d&lt;74)</a:t>
            </a:r>
            <a:endParaRPr sz="800" i="1"/>
          </a:p>
        </p:txBody>
      </p:sp>
      <p:sp>
        <p:nvSpPr>
          <p:cNvPr id="320" name="Google Shape;320;p42"/>
          <p:cNvSpPr txBox="1"/>
          <p:nvPr/>
        </p:nvSpPr>
        <p:spPr>
          <a:xfrm>
            <a:off x="358975" y="2242050"/>
            <a:ext cx="3000000" cy="10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600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Previous upper bounds: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19999" marR="625172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 i="1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e must be at most blue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1" name="Google Shape;321;p42"/>
          <p:cNvSpPr txBox="1"/>
          <p:nvPr/>
        </p:nvSpPr>
        <p:spPr>
          <a:xfrm>
            <a:off x="358975" y="3316025"/>
            <a:ext cx="3000000" cy="10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360000" lvl="0" indent="-3302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oboto"/>
              <a:buChar char="●"/>
            </a:pP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Our computation: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719999" marR="625172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 i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e must be at most pink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Optimality for d=2 and d=3</a:t>
            </a:r>
            <a:endParaRPr/>
          </a:p>
        </p:txBody>
      </p:sp>
      <p:sp>
        <p:nvSpPr>
          <p:cNvPr id="327" name="Google Shape;327;p43"/>
          <p:cNvSpPr txBox="1">
            <a:spLocks noGrp="1"/>
          </p:cNvSpPr>
          <p:nvPr>
            <p:ph type="body" idx="1"/>
          </p:nvPr>
        </p:nvSpPr>
        <p:spPr>
          <a:xfrm>
            <a:off x="311700" y="1124750"/>
            <a:ext cx="3766800" cy="51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600" dirty="0"/>
              <a:t>Recall dynamical compression:</a:t>
            </a:r>
            <a:endParaRPr sz="1600" dirty="0"/>
          </a:p>
        </p:txBody>
      </p:sp>
      <p:pic>
        <p:nvPicPr>
          <p:cNvPr id="328" name="Google Shape;328;p43" title="[0,0,0,&quot;https://www.codecogs.com/eqnedit.php?latex=f(%5C%7B1%2C%5Cdots%2Cm%5C%7D)%5Csubseteq%20%5C%7B1%2C%5Cdots%2Cm%5C%7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5402" y="1144062"/>
            <a:ext cx="3437183" cy="296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9" name="Google Shape;329;p43"/>
          <p:cNvGrpSpPr/>
          <p:nvPr/>
        </p:nvGrpSpPr>
        <p:grpSpPr>
          <a:xfrm>
            <a:off x="3760481" y="2004052"/>
            <a:ext cx="2661985" cy="729892"/>
            <a:chOff x="3081025" y="2341225"/>
            <a:chExt cx="2981948" cy="825857"/>
          </a:xfrm>
        </p:grpSpPr>
        <p:pic>
          <p:nvPicPr>
            <p:cNvPr id="330" name="Google Shape;330;p43" title="[0,0,0,&quot;https://www.codecogs.com/eqnedit.php?latex=%20d%20%3D%202%20%5Cimplies%20m%20%5Cleq%208%20#0&quot;]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081025" y="2341225"/>
              <a:ext cx="2813618" cy="306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1" name="Google Shape;331;p43" title="[0,0,0,&quot;https://www.codecogs.com/eqnedit.php?latex=%20d%3D%203%5Cimplies%20m%20%5Cleq11#0&quot;]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081025" y="2860757"/>
              <a:ext cx="2981948" cy="3063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2" name="Google Shape;332;p43"/>
          <p:cNvSpPr txBox="1"/>
          <p:nvPr/>
        </p:nvSpPr>
        <p:spPr>
          <a:xfrm>
            <a:off x="311700" y="1878375"/>
            <a:ext cx="355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GB" sz="1600" dirty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Then, for f of degree d, we have:</a:t>
            </a:r>
            <a:endParaRPr sz="1200" dirty="0"/>
          </a:p>
        </p:txBody>
      </p:sp>
      <p:sp>
        <p:nvSpPr>
          <p:cNvPr id="333" name="Google Shape;333;p43"/>
          <p:cNvSpPr txBox="1"/>
          <p:nvPr/>
        </p:nvSpPr>
        <p:spPr>
          <a:xfrm>
            <a:off x="311700" y="2835600"/>
            <a:ext cx="8472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GB"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There is one polynomial (up to translations) achieving equality for each of the RHS.</a:t>
            </a:r>
            <a:endParaRPr sz="1200"/>
          </a:p>
        </p:txBody>
      </p:sp>
      <p:sp>
        <p:nvSpPr>
          <p:cNvPr id="334" name="Google Shape;334;p43"/>
          <p:cNvSpPr/>
          <p:nvPr/>
        </p:nvSpPr>
        <p:spPr>
          <a:xfrm>
            <a:off x="386350" y="3414675"/>
            <a:ext cx="3126600" cy="1163100"/>
          </a:xfrm>
          <a:prstGeom prst="cloudCallout">
            <a:avLst>
              <a:gd name="adj1" fmla="val -20833"/>
              <a:gd name="adj2" fmla="val 62500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 i="1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Hope for extending the result to larger d?</a:t>
            </a:r>
            <a:endParaRPr sz="1500" b="1" i="1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5" name="Google Shape;335;p43"/>
          <p:cNvSpPr/>
          <p:nvPr/>
        </p:nvSpPr>
        <p:spPr>
          <a:xfrm flipH="1">
            <a:off x="3760625" y="3958900"/>
            <a:ext cx="2569500" cy="7299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1"/>
          </a:solidFill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Not really… :(</a:t>
            </a:r>
            <a:endParaRPr sz="1500" b="1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6" name="Google Shape;336;p43"/>
          <p:cNvSpPr txBox="1"/>
          <p:nvPr/>
        </p:nvSpPr>
        <p:spPr>
          <a:xfrm>
            <a:off x="7197650" y="1862925"/>
            <a:ext cx="104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1">
                <a:solidFill>
                  <a:schemeClr val="accent4"/>
                </a:solidFill>
                <a:latin typeface="Lora"/>
                <a:ea typeface="Lora"/>
                <a:cs typeface="Lora"/>
                <a:sym typeface="Lora"/>
              </a:rPr>
              <a:t>( e ≤ 5 )</a:t>
            </a:r>
            <a:endParaRPr sz="2000" i="1">
              <a:solidFill>
                <a:schemeClr val="accent4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337" name="Google Shape;337;p43"/>
          <p:cNvSpPr txBox="1"/>
          <p:nvPr/>
        </p:nvSpPr>
        <p:spPr>
          <a:xfrm>
            <a:off x="7197650" y="2325450"/>
            <a:ext cx="1047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i="1">
                <a:solidFill>
                  <a:schemeClr val="accent4"/>
                </a:solidFill>
                <a:latin typeface="Lora"/>
                <a:ea typeface="Lora"/>
                <a:cs typeface="Lora"/>
                <a:sym typeface="Lora"/>
              </a:rPr>
              <a:t>( e ≤ 7 )</a:t>
            </a:r>
            <a:endParaRPr sz="2000" i="1">
              <a:solidFill>
                <a:schemeClr val="accent4"/>
              </a:solidFill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50">
                <a:solidFill>
                  <a:srgbClr val="7890CD"/>
                </a:solidFill>
              </a:rPr>
              <a:t>Part 0:</a:t>
            </a:r>
            <a:r>
              <a:rPr lang="en-GB" sz="3850"/>
              <a:t> Motivation</a:t>
            </a:r>
            <a:endParaRPr sz="3850"/>
          </a:p>
        </p:txBody>
      </p:sp>
      <p:pic>
        <p:nvPicPr>
          <p:cNvPr id="149" name="Google Shape;14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8548" y="2152352"/>
            <a:ext cx="2620326" cy="262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4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890CD"/>
                </a:solidFill>
              </a:rPr>
              <a:t>Part 2: </a:t>
            </a:r>
            <a:r>
              <a:rPr lang="en-GB"/>
              <a:t>Hénon Maps with Long Cycles</a:t>
            </a:r>
            <a:endParaRPr/>
          </a:p>
        </p:txBody>
      </p:sp>
      <p:pic>
        <p:nvPicPr>
          <p:cNvPr id="343" name="Google Shape;34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8550" y="3182247"/>
            <a:ext cx="1847552" cy="1847552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44"/>
          <p:cNvSpPr/>
          <p:nvPr/>
        </p:nvSpPr>
        <p:spPr>
          <a:xfrm>
            <a:off x="6586100" y="2919425"/>
            <a:ext cx="2234100" cy="1313700"/>
          </a:xfrm>
          <a:prstGeom prst="cloudCallout">
            <a:avLst>
              <a:gd name="adj1" fmla="val -68452"/>
              <a:gd name="adj2" fmla="val 3545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i="1"/>
              <a:t>I’m a great blue heron...</a:t>
            </a:r>
            <a:endParaRPr sz="1700" i="1"/>
          </a:p>
        </p:txBody>
      </p:sp>
      <p:pic>
        <p:nvPicPr>
          <p:cNvPr id="345" name="Google Shape;345;p44"/>
          <p:cNvPicPr preferRelativeResize="0"/>
          <p:nvPr/>
        </p:nvPicPr>
        <p:blipFill rotWithShape="1">
          <a:blip r:embed="rId4">
            <a:alphaModFix/>
          </a:blip>
          <a:srcRect l="5055" t="3149" r="3519" b="57920"/>
          <a:stretch/>
        </p:blipFill>
        <p:spPr>
          <a:xfrm>
            <a:off x="1847850" y="3182250"/>
            <a:ext cx="2563575" cy="166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What’s a Hénon Map?</a:t>
            </a:r>
            <a:endParaRPr/>
          </a:p>
        </p:txBody>
      </p:sp>
      <p:sp>
        <p:nvSpPr>
          <p:cNvPr id="351" name="Google Shape;351;p45"/>
          <p:cNvSpPr txBox="1"/>
          <p:nvPr/>
        </p:nvSpPr>
        <p:spPr>
          <a:xfrm>
            <a:off x="46800" y="1240750"/>
            <a:ext cx="1918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Roboto"/>
                <a:ea typeface="Roboto"/>
                <a:cs typeface="Roboto"/>
                <a:sym typeface="Roboto"/>
              </a:rPr>
              <a:t>(by Hénon):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2" name="Google Shape;352;p45"/>
          <p:cNvSpPr txBox="1"/>
          <p:nvPr/>
        </p:nvSpPr>
        <p:spPr>
          <a:xfrm>
            <a:off x="46800" y="2178175"/>
            <a:ext cx="1918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Roboto"/>
                <a:ea typeface="Roboto"/>
                <a:cs typeface="Roboto"/>
                <a:sym typeface="Roboto"/>
              </a:rPr>
              <a:t>(ours):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3" name="Google Shape;35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2319" y="2179500"/>
            <a:ext cx="4959360" cy="5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7925" y="1175602"/>
            <a:ext cx="5293937" cy="6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5"/>
          <p:cNvPicPr preferRelativeResize="0"/>
          <p:nvPr/>
        </p:nvPicPr>
        <p:blipFill rotWithShape="1">
          <a:blip r:embed="rId5">
            <a:alphaModFix/>
          </a:blip>
          <a:srcRect t="12562" r="7183" b="21182"/>
          <a:stretch/>
        </p:blipFill>
        <p:spPr>
          <a:xfrm>
            <a:off x="3522450" y="3115600"/>
            <a:ext cx="1531125" cy="1646724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45"/>
          <p:cNvSpPr/>
          <p:nvPr/>
        </p:nvSpPr>
        <p:spPr>
          <a:xfrm>
            <a:off x="4818300" y="2969925"/>
            <a:ext cx="2613900" cy="991200"/>
          </a:xfrm>
          <a:prstGeom prst="cloudCallout">
            <a:avLst>
              <a:gd name="adj1" fmla="val -51565"/>
              <a:gd name="adj2" fmla="val 47389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I’m Michel Hénon</a:t>
            </a: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/>
              <a:t>(1931-2013)...</a:t>
            </a:r>
            <a:endParaRPr i="1"/>
          </a:p>
        </p:txBody>
      </p:sp>
      <p:pic>
        <p:nvPicPr>
          <p:cNvPr id="357" name="Google Shape;357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21848" y="2126150"/>
            <a:ext cx="1531125" cy="352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5"/>
          <p:cNvPicPr preferRelativeResize="0"/>
          <p:nvPr/>
        </p:nvPicPr>
        <p:blipFill rotWithShape="1">
          <a:blip r:embed="rId7">
            <a:alphaModFix/>
          </a:blip>
          <a:srcRect l="8790" t="7806" r="7806" b="8790"/>
          <a:stretch/>
        </p:blipFill>
        <p:spPr>
          <a:xfrm>
            <a:off x="933499" y="3115600"/>
            <a:ext cx="2073701" cy="1555276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What’s a Hénon Map? Pt. 2</a:t>
            </a:r>
            <a:endParaRPr/>
          </a:p>
        </p:txBody>
      </p:sp>
      <p:sp>
        <p:nvSpPr>
          <p:cNvPr id="364" name="Google Shape;364;p46"/>
          <p:cNvSpPr txBox="1">
            <a:spLocks noGrp="1"/>
          </p:cNvSpPr>
          <p:nvPr>
            <p:ph type="body" idx="1"/>
          </p:nvPr>
        </p:nvSpPr>
        <p:spPr>
          <a:xfrm>
            <a:off x="415300" y="2425025"/>
            <a:ext cx="6644100" cy="16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/>
              <a:t>Fact: any polynomial automorphism of </a:t>
            </a:r>
            <a:endParaRPr sz="2000" b="1"/>
          </a:p>
          <a:p>
            <a:pPr marL="0" lvl="0" indent="0" algn="l" rtl="0">
              <a:lnSpc>
                <a:spcPct val="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 b="1"/>
              <a:t>is conjugate to either:</a:t>
            </a:r>
            <a:endParaRPr sz="2000" b="1"/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SzPts val="2000"/>
              <a:buAutoNum type="arabicParenR"/>
            </a:pPr>
            <a:r>
              <a:rPr lang="en-GB" sz="2000" b="1"/>
              <a:t>an elementary automorphism</a:t>
            </a: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arenR"/>
            </a:pPr>
            <a:r>
              <a:rPr lang="en-GB" sz="2000" b="1"/>
              <a:t>a composition of finitely many Hénon maps</a:t>
            </a:r>
            <a:endParaRPr sz="2000" b="1"/>
          </a:p>
        </p:txBody>
      </p:sp>
      <p:pic>
        <p:nvPicPr>
          <p:cNvPr id="365" name="Google Shape;36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5900" y="1091338"/>
            <a:ext cx="4915588" cy="407025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46"/>
          <p:cNvSpPr txBox="1"/>
          <p:nvPr/>
        </p:nvSpPr>
        <p:spPr>
          <a:xfrm>
            <a:off x="46800" y="1017800"/>
            <a:ext cx="5314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Roboto"/>
                <a:ea typeface="Roboto"/>
                <a:cs typeface="Roboto"/>
                <a:sym typeface="Roboto"/>
              </a:rPr>
              <a:t>elementary automorphism: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7" name="Google Shape;367;p46"/>
          <p:cNvSpPr txBox="1"/>
          <p:nvPr/>
        </p:nvSpPr>
        <p:spPr>
          <a:xfrm>
            <a:off x="2035725" y="1520375"/>
            <a:ext cx="3180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Roboto"/>
                <a:ea typeface="Roboto"/>
                <a:cs typeface="Roboto"/>
                <a:sym typeface="Roboto"/>
              </a:rPr>
              <a:t>Hénon map: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8" name="Google Shape;368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5000" y="1571925"/>
            <a:ext cx="3999990" cy="40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3099" y="2314699"/>
            <a:ext cx="387900" cy="362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0" name="Google Shape;370;p46"/>
          <p:cNvCxnSpPr/>
          <p:nvPr/>
        </p:nvCxnSpPr>
        <p:spPr>
          <a:xfrm flipH="1">
            <a:off x="6698675" y="578575"/>
            <a:ext cx="334500" cy="422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71" name="Google Shape;371;p46"/>
          <p:cNvSpPr txBox="1"/>
          <p:nvPr/>
        </p:nvSpPr>
        <p:spPr>
          <a:xfrm>
            <a:off x="6969450" y="276100"/>
            <a:ext cx="2083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Boring!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2" name="Google Shape;372;p4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38725" y="4242175"/>
            <a:ext cx="982900" cy="23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46"/>
          <p:cNvSpPr txBox="1"/>
          <p:nvPr/>
        </p:nvSpPr>
        <p:spPr>
          <a:xfrm>
            <a:off x="311700" y="4155300"/>
            <a:ext cx="947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For us: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74" name="Google Shape;374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654725" y="4242175"/>
            <a:ext cx="244404" cy="237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46"/>
          <p:cNvSpPr txBox="1"/>
          <p:nvPr/>
        </p:nvSpPr>
        <p:spPr>
          <a:xfrm>
            <a:off x="2289775" y="4155300"/>
            <a:ext cx="244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,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6" name="Google Shape;376;p46"/>
          <p:cNvSpPr txBox="1"/>
          <p:nvPr/>
        </p:nvSpPr>
        <p:spPr>
          <a:xfrm>
            <a:off x="2902600" y="4155300"/>
            <a:ext cx="1669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integer-valued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p46"/>
          <p:cNvSpPr/>
          <p:nvPr/>
        </p:nvSpPr>
        <p:spPr>
          <a:xfrm>
            <a:off x="296250" y="4191925"/>
            <a:ext cx="4197900" cy="362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Example</a:t>
            </a:r>
            <a:endParaRPr/>
          </a:p>
        </p:txBody>
      </p:sp>
      <p:pic>
        <p:nvPicPr>
          <p:cNvPr id="383" name="Google Shape;383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8999" y="60175"/>
            <a:ext cx="1063300" cy="377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4850" y="1271212"/>
            <a:ext cx="2470800" cy="91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7"/>
          <p:cNvPicPr preferRelativeResize="0"/>
          <p:nvPr/>
        </p:nvPicPr>
        <p:blipFill rotWithShape="1">
          <a:blip r:embed="rId5">
            <a:alphaModFix/>
          </a:blip>
          <a:srcRect l="5861" t="11845" r="9549" b="5434"/>
          <a:stretch/>
        </p:blipFill>
        <p:spPr>
          <a:xfrm>
            <a:off x="655300" y="1314925"/>
            <a:ext cx="3378025" cy="330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7"/>
          <p:cNvSpPr txBox="1"/>
          <p:nvPr/>
        </p:nvSpPr>
        <p:spPr>
          <a:xfrm>
            <a:off x="4092950" y="3300275"/>
            <a:ext cx="2067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Roboto"/>
                <a:ea typeface="Roboto"/>
                <a:cs typeface="Roboto"/>
                <a:sym typeface="Roboto"/>
              </a:rPr>
              <a:t>← there’s a 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latin typeface="Roboto"/>
                <a:ea typeface="Roboto"/>
                <a:cs typeface="Roboto"/>
                <a:sym typeface="Roboto"/>
              </a:rPr>
              <a:t>10-cycle!</a:t>
            </a:r>
            <a:endParaRPr sz="2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87" name="Google Shape;387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06775" y="667375"/>
            <a:ext cx="3738001" cy="40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Family: “Trig-Approximating” Polynomials</a:t>
            </a:r>
            <a:endParaRPr/>
          </a:p>
        </p:txBody>
      </p:sp>
      <p:sp>
        <p:nvSpPr>
          <p:cNvPr id="393" name="Google Shape;393;p4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A family of degree d (d odd, ≥3) polynomials that sends:</a:t>
            </a:r>
            <a:endParaRPr/>
          </a:p>
        </p:txBody>
      </p:sp>
      <p:pic>
        <p:nvPicPr>
          <p:cNvPr id="394" name="Google Shape;39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30449"/>
            <a:ext cx="3965412" cy="68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3059866"/>
            <a:ext cx="4701549" cy="68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68999" y="60175"/>
            <a:ext cx="1063300" cy="3775299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48"/>
          <p:cNvSpPr txBox="1"/>
          <p:nvPr/>
        </p:nvSpPr>
        <p:spPr>
          <a:xfrm>
            <a:off x="2182100" y="2419475"/>
            <a:ext cx="538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d+2 integers!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98" name="Google Shape;398;p48"/>
          <p:cNvCxnSpPr>
            <a:stCxn id="397" idx="1"/>
          </p:cNvCxnSpPr>
          <p:nvPr/>
        </p:nvCxnSpPr>
        <p:spPr>
          <a:xfrm rot="10800000">
            <a:off x="1976300" y="2503175"/>
            <a:ext cx="205800" cy="11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99" name="Google Shape;399;p48"/>
          <p:cNvSpPr txBox="1"/>
          <p:nvPr/>
        </p:nvSpPr>
        <p:spPr>
          <a:xfrm>
            <a:off x="2182100" y="3798050"/>
            <a:ext cx="5386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d+4 integers!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00" name="Google Shape;400;p48"/>
          <p:cNvCxnSpPr>
            <a:stCxn id="399" idx="1"/>
          </p:cNvCxnSpPr>
          <p:nvPr/>
        </p:nvCxnSpPr>
        <p:spPr>
          <a:xfrm rot="10800000">
            <a:off x="1976300" y="3881750"/>
            <a:ext cx="205800" cy="11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401" name="Google Shape;401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99475" y="142000"/>
            <a:ext cx="613350" cy="20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Family: “Trig-Approximating” Polynomials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49"/>
          <p:cNvSpPr txBox="1"/>
          <p:nvPr/>
        </p:nvSpPr>
        <p:spPr>
          <a:xfrm>
            <a:off x="4572000" y="1992550"/>
            <a:ext cx="4401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Longest cycle of the Hénon maps: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08" name="Google Shape;40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3000" y="2454262"/>
            <a:ext cx="4003050" cy="144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49"/>
          <p:cNvPicPr preferRelativeResize="0"/>
          <p:nvPr/>
        </p:nvPicPr>
        <p:blipFill rotWithShape="1">
          <a:blip r:embed="rId4">
            <a:alphaModFix/>
          </a:blip>
          <a:srcRect l="6270" t="10779" r="8069" b="7306"/>
          <a:stretch/>
        </p:blipFill>
        <p:spPr>
          <a:xfrm>
            <a:off x="337125" y="1017800"/>
            <a:ext cx="4003050" cy="3827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Family: “Shifted Trig-Approx”</a:t>
            </a:r>
            <a:endParaRPr/>
          </a:p>
        </p:txBody>
      </p:sp>
      <p:pic>
        <p:nvPicPr>
          <p:cNvPr id="415" name="Google Shape;415;p50"/>
          <p:cNvPicPr preferRelativeResize="0"/>
          <p:nvPr/>
        </p:nvPicPr>
        <p:blipFill rotWithShape="1">
          <a:blip r:embed="rId3">
            <a:alphaModFix/>
          </a:blip>
          <a:srcRect l="7513" t="10069" r="7969" b="7599"/>
          <a:stretch/>
        </p:blipFill>
        <p:spPr>
          <a:xfrm>
            <a:off x="536725" y="1101225"/>
            <a:ext cx="3762525" cy="3664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8" y="1017800"/>
            <a:ext cx="2759816" cy="42270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50"/>
          <p:cNvSpPr txBox="1"/>
          <p:nvPr/>
        </p:nvSpPr>
        <p:spPr>
          <a:xfrm>
            <a:off x="4572000" y="1488113"/>
            <a:ext cx="4117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Where p is the trig-approximating polynomial.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18" name="Google Shape;418;p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2806238"/>
            <a:ext cx="3533775" cy="100965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50"/>
          <p:cNvSpPr txBox="1"/>
          <p:nvPr/>
        </p:nvSpPr>
        <p:spPr>
          <a:xfrm>
            <a:off x="4572000" y="2311900"/>
            <a:ext cx="3808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Longest cycle of the Hénon maps: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0" name="Google Shape;420;p50"/>
          <p:cNvSpPr txBox="1"/>
          <p:nvPr/>
        </p:nvSpPr>
        <p:spPr>
          <a:xfrm>
            <a:off x="4493575" y="4077650"/>
            <a:ext cx="4660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D = 29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Searching for better Hénon maps</a:t>
            </a:r>
            <a:endParaRPr/>
          </a:p>
        </p:txBody>
      </p:sp>
      <p:sp>
        <p:nvSpPr>
          <p:cNvPr id="426" name="Google Shape;426;p51"/>
          <p:cNvSpPr txBox="1"/>
          <p:nvPr/>
        </p:nvSpPr>
        <p:spPr>
          <a:xfrm>
            <a:off x="668250" y="1064025"/>
            <a:ext cx="7082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Consider the polynomial f which interpolates specified values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27" name="Google Shape;42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2750" y="1541025"/>
            <a:ext cx="4118625" cy="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51"/>
          <p:cNvSpPr txBox="1"/>
          <p:nvPr/>
        </p:nvSpPr>
        <p:spPr>
          <a:xfrm>
            <a:off x="469975" y="2977925"/>
            <a:ext cx="5891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Roboto"/>
                <a:ea typeface="Roboto"/>
                <a:cs typeface="Roboto"/>
                <a:sym typeface="Roboto"/>
              </a:rPr>
              <a:t>Example search: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29" name="Google Shape;429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975" y="3470525"/>
            <a:ext cx="3391724" cy="381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5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9388" y="3898100"/>
            <a:ext cx="3332900" cy="381750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51"/>
          <p:cNvSpPr txBox="1"/>
          <p:nvPr/>
        </p:nvSpPr>
        <p:spPr>
          <a:xfrm>
            <a:off x="780725" y="2231850"/>
            <a:ext cx="1698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where each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32" name="Google Shape;432;p5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49912" y="2294249"/>
            <a:ext cx="3132674" cy="33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Results: Best overall (that we found)</a:t>
            </a:r>
            <a:endParaRPr/>
          </a:p>
        </p:txBody>
      </p:sp>
      <p:pic>
        <p:nvPicPr>
          <p:cNvPr id="438" name="Google Shape;43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088675"/>
            <a:ext cx="3438000" cy="2232375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52"/>
          <p:cNvSpPr txBox="1"/>
          <p:nvPr/>
        </p:nvSpPr>
        <p:spPr>
          <a:xfrm>
            <a:off x="4033325" y="3555575"/>
            <a:ext cx="3160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Roboto"/>
                <a:ea typeface="Roboto"/>
                <a:cs typeface="Roboto"/>
                <a:sym typeface="Roboto"/>
              </a:rPr>
              <a:t>← (best degree 7 polynomial)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40" name="Google Shape;440;p52"/>
          <p:cNvPicPr preferRelativeResize="0"/>
          <p:nvPr/>
        </p:nvPicPr>
        <p:blipFill rotWithShape="1">
          <a:blip r:embed="rId4">
            <a:alphaModFix/>
          </a:blip>
          <a:srcRect l="5741" t="10777" r="6191" b="4361"/>
          <a:stretch/>
        </p:blipFill>
        <p:spPr>
          <a:xfrm>
            <a:off x="381850" y="1088675"/>
            <a:ext cx="3753750" cy="361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53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Results: Limited search space</a:t>
            </a:r>
            <a:endParaRPr/>
          </a:p>
        </p:txBody>
      </p:sp>
      <p:pic>
        <p:nvPicPr>
          <p:cNvPr id="446" name="Google Shape;44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66675"/>
            <a:ext cx="2775342" cy="382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11701" y="1176345"/>
            <a:ext cx="4924525" cy="88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5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11700" y="2343725"/>
            <a:ext cx="3375274" cy="38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Motivation: Arithmetic geometry</a:t>
            </a:r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b="1"/>
              <a:t>Arithmetic geometry</a:t>
            </a:r>
            <a:r>
              <a:rPr lang="en-GB"/>
              <a:t> : Study of integer solutions to integer-coefficient polynomial equations (</a:t>
            </a:r>
            <a:r>
              <a:rPr lang="en-GB" i="1"/>
              <a:t>Diophantine equations</a:t>
            </a:r>
            <a:r>
              <a:rPr lang="en-GB"/>
              <a:t>) using geometry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For example…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56" name="Google Shape;156;p27" title="[67,67,67,&quot;https://www.codecogs.com/eqnedit.php?latex=%20x%5En%20%2B%20y%5En%20%3D%20z%5En%20%5Cquad%20(x%2Cy%2Cz%5Cin%20%5Cmathbb%7BZ%7D%2Cn%3E2)%20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5263" y="2320175"/>
            <a:ext cx="4479588" cy="3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7" title="[67,67,67,&quot;https://www.codecogs.com/eqnedit.php?latex=%20x%5En%20%2B%20y%5En%20%3D%201%5Cquad%20(x%2Cy%5Cin%20%5Cmathbb%7BQ%7D%2Cn%3E2)%20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0050" y="3491600"/>
            <a:ext cx="4070023" cy="314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7" title="[67,67,67,&quot;https://www.codecogs.com/eqnedit.php?latex=%20%5CUpdownarrow%20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54213" y="2803750"/>
            <a:ext cx="235575" cy="44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Results: New Family 1</a:t>
            </a:r>
            <a:endParaRPr/>
          </a:p>
        </p:txBody>
      </p:sp>
      <p:pic>
        <p:nvPicPr>
          <p:cNvPr id="454" name="Google Shape;45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675" y="965625"/>
            <a:ext cx="3848907" cy="38209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54"/>
          <p:cNvSpPr txBox="1"/>
          <p:nvPr/>
        </p:nvSpPr>
        <p:spPr>
          <a:xfrm>
            <a:off x="4437850" y="3210275"/>
            <a:ext cx="340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Longest cycle: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56" name="Google Shape;456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1807" y="3264900"/>
            <a:ext cx="1000125" cy="352425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54"/>
          <p:cNvSpPr txBox="1"/>
          <p:nvPr/>
        </p:nvSpPr>
        <p:spPr>
          <a:xfrm>
            <a:off x="7225250" y="3210275"/>
            <a:ext cx="4047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(for all odd    )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58" name="Google Shape;458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57525" y="3344899"/>
            <a:ext cx="129175" cy="192451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54"/>
          <p:cNvSpPr txBox="1"/>
          <p:nvPr/>
        </p:nvSpPr>
        <p:spPr>
          <a:xfrm>
            <a:off x="4236575" y="3845925"/>
            <a:ext cx="471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← (degree 19)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60" name="Google Shape;460;p5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44051" y="612400"/>
            <a:ext cx="2654825" cy="1493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Results: New Family 2</a:t>
            </a:r>
            <a:endParaRPr/>
          </a:p>
        </p:txBody>
      </p:sp>
      <p:sp>
        <p:nvSpPr>
          <p:cNvPr id="466" name="Google Shape;466;p55"/>
          <p:cNvSpPr txBox="1"/>
          <p:nvPr/>
        </p:nvSpPr>
        <p:spPr>
          <a:xfrm>
            <a:off x="4257150" y="2186250"/>
            <a:ext cx="340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Longest cycle: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67" name="Google Shape;467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7150" y="2647950"/>
            <a:ext cx="3813150" cy="108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Google Shape;468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976875"/>
            <a:ext cx="3812693" cy="3820901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55"/>
          <p:cNvSpPr txBox="1"/>
          <p:nvPr/>
        </p:nvSpPr>
        <p:spPr>
          <a:xfrm>
            <a:off x="4236575" y="3845925"/>
            <a:ext cx="471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← (degree 29)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70" name="Google Shape;470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91824" y="578575"/>
            <a:ext cx="2654825" cy="1444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5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Results: New Family 3</a:t>
            </a:r>
            <a:endParaRPr/>
          </a:p>
        </p:txBody>
      </p:sp>
      <p:sp>
        <p:nvSpPr>
          <p:cNvPr id="476" name="Google Shape;476;p56"/>
          <p:cNvSpPr txBox="1"/>
          <p:nvPr/>
        </p:nvSpPr>
        <p:spPr>
          <a:xfrm>
            <a:off x="4366250" y="2449900"/>
            <a:ext cx="3402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"/>
                <a:ea typeface="Roboto"/>
                <a:cs typeface="Roboto"/>
                <a:sym typeface="Roboto"/>
              </a:rPr>
              <a:t>Longest cycle: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77" name="Google Shape;47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50" y="1017800"/>
            <a:ext cx="3887206" cy="3820899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56"/>
          <p:cNvSpPr txBox="1"/>
          <p:nvPr/>
        </p:nvSpPr>
        <p:spPr>
          <a:xfrm>
            <a:off x="4236575" y="3845925"/>
            <a:ext cx="471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Roboto"/>
                <a:ea typeface="Roboto"/>
                <a:cs typeface="Roboto"/>
                <a:sym typeface="Roboto"/>
              </a:rPr>
              <a:t>← (degree 28)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79" name="Google Shape;479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6763" y="578575"/>
            <a:ext cx="2799886" cy="144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66250" y="2883900"/>
            <a:ext cx="2125500" cy="87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Questions we didn’t have time for</a:t>
            </a:r>
            <a:endParaRPr/>
          </a:p>
        </p:txBody>
      </p:sp>
      <p:sp>
        <p:nvSpPr>
          <p:cNvPr id="486" name="Google Shape;486;p57"/>
          <p:cNvSpPr txBox="1"/>
          <p:nvPr/>
        </p:nvSpPr>
        <p:spPr>
          <a:xfrm>
            <a:off x="311700" y="1316863"/>
            <a:ext cx="4586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-"/>
            </a:pPr>
            <a:r>
              <a:rPr lang="en-GB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Greater-than-linear growth?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7" name="Google Shape;487;p57"/>
          <p:cNvSpPr txBox="1"/>
          <p:nvPr/>
        </p:nvSpPr>
        <p:spPr>
          <a:xfrm>
            <a:off x="311700" y="2397600"/>
            <a:ext cx="86655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-"/>
            </a:pPr>
            <a:r>
              <a:rPr lang="en-GB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Does our restriction still produce the “best” examples?</a:t>
            </a:r>
            <a:endParaRPr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8" name="Google Shape;488;p57"/>
          <p:cNvSpPr txBox="1"/>
          <p:nvPr/>
        </p:nvSpPr>
        <p:spPr>
          <a:xfrm>
            <a:off x="311700" y="3477600"/>
            <a:ext cx="8242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-"/>
            </a:pPr>
            <a:r>
              <a:rPr lang="en-GB" sz="24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General theoretical results?</a:t>
            </a:r>
            <a:endParaRPr sz="24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58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850">
                <a:solidFill>
                  <a:srgbClr val="7890CD"/>
                </a:solidFill>
              </a:rPr>
              <a:t>Part 3:</a:t>
            </a:r>
            <a:r>
              <a:rPr lang="en-GB" sz="3850"/>
              <a:t> Conclusion</a:t>
            </a:r>
            <a:endParaRPr sz="38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Summary: Part 1 (Dynamical compression)</a:t>
            </a:r>
            <a:endParaRPr/>
          </a:p>
        </p:txBody>
      </p:sp>
      <p:sp>
        <p:nvSpPr>
          <p:cNvPr id="499" name="Google Shape;499;p5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Uniform boundedness conjecture:          is finite for all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Doyle-Hyde:  Considering dynamical compression,        must be at least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This is done using lattice theory!</a:t>
            </a:r>
            <a:endParaRPr/>
          </a:p>
        </p:txBody>
      </p:sp>
      <p:pic>
        <p:nvPicPr>
          <p:cNvPr id="500" name="Google Shape;500;p59" title="[67,67,67,&quot;https://www.codecogs.com/eqnedit.php?latex=%20B_d%20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2238" y="1353650"/>
            <a:ext cx="299525" cy="236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59" title="[67,67,67,&quot;https://www.codecogs.com/eqnedit.php?latex=d%5Cgeq%202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6425" y="1376875"/>
            <a:ext cx="516193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59" title="[67,67,67,&quot;https://www.codecogs.com/eqnedit.php?latex=B_d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0700" y="2285800"/>
            <a:ext cx="299515" cy="23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59" title="[67,67,67,&quot;https://www.codecogs.com/eqnedit.php?latex=d%2B%5B%5Clog_2%20d%5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0325" y="2641175"/>
            <a:ext cx="1264601" cy="28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Summary: Part 1 (Dynamical compression)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6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Using lattice reduction computation, showed dynamical compression </a:t>
            </a:r>
            <a:r>
              <a:rPr lang="en-GB" b="1"/>
              <a:t>cannot </a:t>
            </a:r>
            <a:r>
              <a:rPr lang="en-GB"/>
              <a:t>do much better than Doyle-Hyde (for small enough 		 )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Theoretically, can prove optimal dynamical compression for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Further questions…</a:t>
            </a:r>
            <a:endParaRPr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GB" sz="1700" i="1"/>
              <a:t>Prove</a:t>
            </a:r>
            <a:r>
              <a:rPr lang="en-GB" sz="1700"/>
              <a:t> our computational results theoretically?</a:t>
            </a:r>
            <a:endParaRPr sz="170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-GB" sz="1700"/>
              <a:t>Dynamical compression on other number fields?</a:t>
            </a:r>
            <a:endParaRPr sz="1700"/>
          </a:p>
        </p:txBody>
      </p:sp>
      <p:pic>
        <p:nvPicPr>
          <p:cNvPr id="510" name="Google Shape;510;p60" title="[67,67,67,&quot;https://www.codecogs.com/eqnedit.php?latex=d%3C74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525" y="1664525"/>
            <a:ext cx="718308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60" title="[67,67,67,&quot;https://www.codecogs.com/eqnedit.php?latex=d%3D2%2C3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4575" y="2599750"/>
            <a:ext cx="912475" cy="25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Summary: Part 2 (Hénon maps)</a:t>
            </a:r>
            <a:endParaRPr/>
          </a:p>
        </p:txBody>
      </p:sp>
      <p:sp>
        <p:nvSpPr>
          <p:cNvPr id="517" name="Google Shape;517;p6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Motivated from Doyle-Hyde, we consider dynamics of Hénon map: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where             is dynamically compressing</a:t>
            </a: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Lots of long cycles with length linear in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By shifting, even longer cycles with linear length!</a:t>
            </a:r>
            <a:endParaRPr/>
          </a:p>
        </p:txBody>
      </p:sp>
      <p:pic>
        <p:nvPicPr>
          <p:cNvPr id="518" name="Google Shape;518;p61" title="[67,67,67,&quot;https://www.codecogs.com/eqnedit.php?latex=%20(x%2Cy)%5Cmapsto%20(y%2C-x%2Bp(y))%20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5050" y="1778700"/>
            <a:ext cx="3033900" cy="31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61" title="[67,67,67,&quot;https://www.codecogs.com/eqnedit.php?latex=p(y)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2425" y="2258950"/>
            <a:ext cx="452800" cy="26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61" title="[67,67,67,&quot;https://www.codecogs.com/eqnedit.php?latex=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0950" y="2748675"/>
            <a:ext cx="152200" cy="22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Summary: Part 2 (Hénon maps)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6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Using brute force search, found new family of Hénon maps with even longer cycles with linear length!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Further questions: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Polynomial Hénon maps with cycle length greater than linear?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GB"/>
              <a:t>General polynomial automorphisms?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 FOR LISTENING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Questions?</a:t>
            </a:r>
            <a:endParaRPr/>
          </a:p>
        </p:txBody>
      </p:sp>
      <p:pic>
        <p:nvPicPr>
          <p:cNvPr id="532" name="Google Shape;532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4850" y="2991297"/>
            <a:ext cx="1847552" cy="1847552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63"/>
          <p:cNvSpPr/>
          <p:nvPr/>
        </p:nvSpPr>
        <p:spPr>
          <a:xfrm>
            <a:off x="6290700" y="2890075"/>
            <a:ext cx="765850" cy="954950"/>
          </a:xfrm>
          <a:custGeom>
            <a:avLst/>
            <a:gdLst/>
            <a:ahLst/>
            <a:cxnLst/>
            <a:rect l="l" t="t" r="r" b="b"/>
            <a:pathLst>
              <a:path w="30634" h="38198" extrusionOk="0">
                <a:moveTo>
                  <a:pt x="30634" y="38198"/>
                </a:moveTo>
                <a:lnTo>
                  <a:pt x="2117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534" name="Google Shape;534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16725" y="2109650"/>
            <a:ext cx="3965125" cy="79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Motivation: Arithmetic geometry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5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Solutions of equation above </a:t>
            </a:r>
            <a:r>
              <a:rPr lang="en-GB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↔</a:t>
            </a:r>
            <a:r>
              <a:rPr lang="en-GB"/>
              <a:t> Rational points on the following curve: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(Faltings’ theorem) Curves of genus  	   only have finitely many rat’l points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Geometry </a:t>
            </a:r>
            <a:r>
              <a:rPr lang="en-GB">
                <a:solidFill>
                  <a:srgbClr val="4D515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↔</a:t>
            </a:r>
            <a:r>
              <a:rPr lang="en-GB"/>
              <a:t> Arithmetic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5" name="Google Shape;165;p28" title="[67,67,67,&quot;https://www.codecogs.com/eqnedit.php?latex=%20x%5En%20%2B%20y%5En%20%3D%201%5Cquad%20(x%2Cy%5Cin%20%5Cmathbb%7BQ%7D%2Cn%3E2)%20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6988" y="1523150"/>
            <a:ext cx="4070023" cy="314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8" title="[67,67,67,&quot;https://www.codecogs.com/eqnedit.php?latex=%20%5Cleft%5C%7B(x%2Cy)%5Cin%5Cmathbb%7BC%7D%5E2%3Ax%5En%2By%5En%3D1%5Cright%5C%7D%20%5Csubset%20%5Cmathbb%7BCP%7D%5E2%20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5950" y="2875650"/>
            <a:ext cx="4232099" cy="35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8" title="[67,67,67,&quot;https://www.codecogs.com/eqnedit.php?latex=g%5Cgeq%202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3729025"/>
            <a:ext cx="500617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Motivation: Arithmetic geometry</a:t>
            </a:r>
            <a:endParaRPr/>
          </a:p>
        </p:txBody>
      </p:sp>
      <p:sp>
        <p:nvSpPr>
          <p:cNvPr id="173" name="Google Shape;173;p2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Curves of genus 0 or 1 instead have </a:t>
            </a:r>
            <a:r>
              <a:rPr lang="en-GB" b="1"/>
              <a:t>group structure</a:t>
            </a:r>
            <a:r>
              <a:rPr lang="en-GB"/>
              <a:t> on the rat’l points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>
                <a:solidFill>
                  <a:srgbClr val="4D515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Geometry ↔ Arithmetic ↔ </a:t>
            </a:r>
            <a:r>
              <a:rPr lang="en-GB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Algebra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(Mazur-Morel) For all curves of genus 1, </a:t>
            </a:r>
            <a:r>
              <a:rPr lang="en-GB" b="1"/>
              <a:t>rat’l torsion pts</a:t>
            </a:r>
            <a:r>
              <a:rPr lang="en-GB"/>
              <a:t> have order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b="1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b="1"/>
              <a:t>“ Uniform boundedness for torsion pts ”</a:t>
            </a:r>
            <a:endParaRPr b="1"/>
          </a:p>
        </p:txBody>
      </p:sp>
      <p:pic>
        <p:nvPicPr>
          <p:cNvPr id="174" name="Google Shape;174;p29" title="[67,67,67,&quot;https://www.codecogs.com/eqnedit.php?latex=%20%5Cleq%2012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50175" y="2642400"/>
            <a:ext cx="456239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9"/>
          <p:cNvSpPr txBox="1"/>
          <p:nvPr/>
        </p:nvSpPr>
        <p:spPr>
          <a:xfrm>
            <a:off x="4648200" y="2764775"/>
            <a:ext cx="987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4D5156"/>
                </a:solidFill>
                <a:highlight>
                  <a:srgbClr val="FFFFFF"/>
                </a:highlight>
              </a:rPr>
              <a:t>↑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Roboto"/>
                <a:ea typeface="Roboto"/>
                <a:cs typeface="Roboto"/>
                <a:sym typeface="Roboto"/>
              </a:rPr>
              <a:t>(arithmetic)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6" name="Google Shape;176;p29"/>
          <p:cNvSpPr txBox="1"/>
          <p:nvPr/>
        </p:nvSpPr>
        <p:spPr>
          <a:xfrm>
            <a:off x="5405650" y="2116950"/>
            <a:ext cx="9879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Roboto"/>
                <a:ea typeface="Roboto"/>
                <a:cs typeface="Roboto"/>
                <a:sym typeface="Roboto"/>
              </a:rPr>
              <a:t>(algebraic)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4D5156"/>
                </a:solidFill>
                <a:highlight>
                  <a:srgbClr val="FFFFFF"/>
                </a:highlight>
              </a:rPr>
              <a:t>↓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Motivation: Uniform boundedness conjecture</a:t>
            </a:r>
            <a:endParaRPr/>
          </a:p>
        </p:txBody>
      </p:sp>
      <p:sp>
        <p:nvSpPr>
          <p:cNvPr id="182" name="Google Shape;182;p30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This problem can be translated into context of </a:t>
            </a:r>
            <a:r>
              <a:rPr lang="en-GB" b="1" dirty="0"/>
              <a:t>dynamics;</a:t>
            </a:r>
            <a:r>
              <a:rPr lang="en-GB" dirty="0"/>
              <a:t> consider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     is a torsion point  </a:t>
            </a:r>
            <a:r>
              <a:rPr lang="en-GB" dirty="0">
                <a:solidFill>
                  <a:srgbClr val="4D5156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↔</a:t>
            </a:r>
            <a:r>
              <a:rPr lang="en-GB" dirty="0"/>
              <a:t>        is </a:t>
            </a:r>
            <a:r>
              <a:rPr lang="en-GB" b="1" dirty="0" err="1"/>
              <a:t>preperiodic</a:t>
            </a:r>
            <a:r>
              <a:rPr lang="en-GB" b="1" dirty="0"/>
              <a:t> </a:t>
            </a:r>
            <a:r>
              <a:rPr lang="en-GB" dirty="0"/>
              <a:t>(</a:t>
            </a:r>
            <a:r>
              <a:rPr lang="en-GB" dirty="0" err="1"/>
              <a:t>ie</a:t>
            </a:r>
            <a:r>
              <a:rPr lang="en-GB" dirty="0"/>
              <a:t>.  		      </a:t>
            </a:r>
            <a:r>
              <a:rPr lang="en-GB" dirty="0" smtClean="0"/>
              <a:t>is </a:t>
            </a:r>
            <a:r>
              <a:rPr lang="en-GB" dirty="0"/>
              <a:t>finite</a:t>
            </a:r>
            <a:r>
              <a:rPr lang="en-GB" dirty="0" smtClean="0"/>
              <a:t>)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endParaRPr sz="900"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 b="1" dirty="0"/>
              <a:t>Uniform boundedness </a:t>
            </a:r>
            <a:r>
              <a:rPr lang="en-GB" b="1" i="1" dirty="0"/>
              <a:t>conjecture</a:t>
            </a:r>
            <a:r>
              <a:rPr lang="en-GB" i="1" dirty="0"/>
              <a:t> </a:t>
            </a:r>
            <a:r>
              <a:rPr lang="en-GB" dirty="0"/>
              <a:t>for </a:t>
            </a:r>
            <a:r>
              <a:rPr lang="en-GB" dirty="0" err="1"/>
              <a:t>preperiodic</a:t>
            </a:r>
            <a:r>
              <a:rPr lang="en-GB" dirty="0"/>
              <a:t> points: 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GB" dirty="0"/>
              <a:t>“ For every polynomial of fixed degree     , number of </a:t>
            </a:r>
            <a:r>
              <a:rPr lang="en-GB" b="1" dirty="0" err="1"/>
              <a:t>rat’l</a:t>
            </a:r>
            <a:r>
              <a:rPr lang="en-GB" b="1" dirty="0"/>
              <a:t> </a:t>
            </a:r>
            <a:r>
              <a:rPr lang="en-GB" b="1" dirty="0" err="1"/>
              <a:t>preperiodic</a:t>
            </a:r>
            <a:r>
              <a:rPr lang="en-GB" b="1" dirty="0"/>
              <a:t> pts</a:t>
            </a:r>
            <a:r>
              <a:rPr lang="en-GB" dirty="0"/>
              <a:t> is uniformly bounded above by some                 ”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83" name="Google Shape;183;p30" title="[67,67,67,&quot;https://www.codecogs.com/eqnedit.php?latex=%20f%3A%20p%20%5Cmapsto%20p%2Bp%20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7150" y="1725775"/>
            <a:ext cx="1989676" cy="32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0" title="[67,67,67,&quot;https://www.codecogs.com/eqnedit.php?latex=%20p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9850" y="2314300"/>
            <a:ext cx="154405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0" title="[67,67,67,&quot;https://www.codecogs.com/eqnedit.php?latex=%20p%20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3925" y="2314300"/>
            <a:ext cx="154405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30" title="[67,67,67,&quot;https://www.codecogs.com/eqnedit.php?latex=%5Cleft%5C%7B%20f%5En(p)%3An%5Cgeq%200%5Cright%5C%7D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9375" y="2291063"/>
            <a:ext cx="1513475" cy="23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30" title="[67,67,67,&quot;https://www.codecogs.com/eqnedit.php?latex=d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72204" y="3555250"/>
            <a:ext cx="128814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30" title="[67,67,67,&quot;https://www.codecogs.com/eqnedit.php?latex=%20B_d%20%3C%20%5Cinfty#0&quot;]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53325" y="3895775"/>
            <a:ext cx="766572" cy="19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0"/>
          <p:cNvSpPr txBox="1"/>
          <p:nvPr/>
        </p:nvSpPr>
        <p:spPr>
          <a:xfrm>
            <a:off x="5261325" y="4476425"/>
            <a:ext cx="98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Roboto"/>
                <a:ea typeface="Roboto"/>
                <a:cs typeface="Roboto"/>
                <a:sym typeface="Roboto"/>
              </a:rPr>
              <a:t>(arithmetic)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0" name="Google Shape;190;p30"/>
          <p:cNvCxnSpPr>
            <a:stCxn id="189" idx="0"/>
          </p:cNvCxnSpPr>
          <p:nvPr/>
        </p:nvCxnSpPr>
        <p:spPr>
          <a:xfrm flipV="1">
            <a:off x="5755275" y="3895775"/>
            <a:ext cx="507159" cy="58065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1" name="Google Shape;191;p30"/>
          <p:cNvSpPr txBox="1"/>
          <p:nvPr/>
        </p:nvSpPr>
        <p:spPr>
          <a:xfrm>
            <a:off x="7837300" y="2994700"/>
            <a:ext cx="987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Roboto"/>
                <a:ea typeface="Roboto"/>
                <a:cs typeface="Roboto"/>
                <a:sym typeface="Roboto"/>
              </a:rPr>
              <a:t>(dynamics)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92" name="Google Shape;192;p30"/>
          <p:cNvCxnSpPr>
            <a:stCxn id="191" idx="1"/>
          </p:cNvCxnSpPr>
          <p:nvPr/>
        </p:nvCxnSpPr>
        <p:spPr>
          <a:xfrm flipH="1">
            <a:off x="7421526" y="3179350"/>
            <a:ext cx="415774" cy="30812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Dynamical compression</a:t>
            </a:r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Question: If        is actually finite, how large could it possibly be?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(Doyle, Hyde) 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Idea: Using lattice theory, prove existence of </a:t>
            </a:r>
            <a:r>
              <a:rPr lang="en-GB" b="1" dirty="0"/>
              <a:t>integer-valued polynomial</a:t>
            </a:r>
            <a:r>
              <a:rPr lang="en-GB" dirty="0"/>
              <a:t> of </a:t>
            </a:r>
            <a:r>
              <a:rPr lang="en-GB" dirty="0" smtClean="0"/>
              <a:t>degree	that </a:t>
            </a:r>
            <a:r>
              <a:rPr lang="en-GB" dirty="0"/>
              <a:t>exhibits “ </a:t>
            </a:r>
            <a:r>
              <a:rPr lang="en-GB" b="1" dirty="0"/>
              <a:t>dynamical compression </a:t>
            </a:r>
            <a:r>
              <a:rPr lang="en-GB" dirty="0"/>
              <a:t>”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Our work (Part 1): How much can dynamical compression be improved?</a:t>
            </a:r>
            <a:endParaRPr dirty="0"/>
          </a:p>
        </p:txBody>
      </p:sp>
      <p:pic>
        <p:nvPicPr>
          <p:cNvPr id="199" name="Google Shape;199;p31" title="[67,67,67,&quot;https://www.codecogs.com/eqnedit.php?latex=%20B_d%20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8850" y="1364075"/>
            <a:ext cx="240792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31" title="[67,67,67,&quot;https://www.codecogs.com/eqnedit.php?latex=%5Cleq%20d#0&quot;]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29172" y="2348815"/>
            <a:ext cx="341056" cy="19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1" title="[67,67,67,&quot;https://www.codecogs.com/eqnedit.php?latex=%20B_d%20%5Cgeq%20d%20%2B%20%5Clfloor%5Clog_2%20d%5Crfloor%20#0&quot;]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9650" y="1660025"/>
            <a:ext cx="2003826" cy="27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1" title="[67,67,67,&quot;https://www.codecogs.com/eqnedit.php?latex=%20f(%5Cleft%5C%7B1%2C%5Ccdots%2Cd%2Be%2B1%5Cright%5C%7D)%20%5Csubseteq%20%5Cleft%5C%7B1%2C%5Ccdots%2Cd%5Cright%5C%7D%20#0&quot;]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43875" y="2740050"/>
            <a:ext cx="4656252" cy="31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higher dimensions</a:t>
            </a:r>
            <a:endParaRPr/>
          </a:p>
        </p:txBody>
      </p:sp>
      <p:sp>
        <p:nvSpPr>
          <p:cNvPr id="208" name="Google Shape;208;p32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385733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Uniform boundedness conjecture can be studied in higher dimensions (polynomials of two or more variables) - very poorly understood</a:t>
            </a:r>
            <a:endParaRPr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Our work (Part 2): Consider specific family </a:t>
            </a:r>
            <a:r>
              <a:rPr lang="en-GB" b="1" dirty="0"/>
              <a:t>“</a:t>
            </a:r>
            <a:r>
              <a:rPr lang="en-GB" b="1" dirty="0" err="1"/>
              <a:t>Hénon</a:t>
            </a:r>
            <a:r>
              <a:rPr lang="en-GB" b="1" dirty="0"/>
              <a:t> maps” </a:t>
            </a:r>
            <a:r>
              <a:rPr lang="en-GB" dirty="0"/>
              <a:t>of polynomial </a:t>
            </a:r>
            <a:r>
              <a:rPr lang="en-GB" dirty="0" smtClean="0"/>
              <a:t>maps</a:t>
            </a: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endParaRPr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dirty="0"/>
              <a:t>Study their dynamical behaviour - very long cycles!</a:t>
            </a:r>
            <a:endParaRPr dirty="0"/>
          </a:p>
        </p:txBody>
      </p:sp>
      <p:pic>
        <p:nvPicPr>
          <p:cNvPr id="209" name="Google Shape;209;p32" title="[67,67,67,&quot;https://www.codecogs.com/eqnedit.php?latex=%20%5Cmathbb%7BC%7D%5E2%5Cto%20%5Cmathbb%7BC%7D%5E2#0&quot;]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3152" y="2952327"/>
            <a:ext cx="799809" cy="19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311">
                <a:solidFill>
                  <a:srgbClr val="7890CD"/>
                </a:solidFill>
              </a:rPr>
              <a:t>Part 1: </a:t>
            </a:r>
            <a:r>
              <a:rPr lang="en-GB" sz="4311"/>
              <a:t>Polynomials in One Variable</a:t>
            </a:r>
            <a:endParaRPr sz="431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1467</Words>
  <Application>Microsoft Office PowerPoint</Application>
  <PresentationFormat>On-screen Show (16:9)</PresentationFormat>
  <Paragraphs>234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PT Sans Narrow</vt:lpstr>
      <vt:lpstr>Roboto</vt:lpstr>
      <vt:lpstr>Open Sans</vt:lpstr>
      <vt:lpstr>Arial</vt:lpstr>
      <vt:lpstr>Lora</vt:lpstr>
      <vt:lpstr>Tropic</vt:lpstr>
      <vt:lpstr>Geometric</vt:lpstr>
      <vt:lpstr>Polynomials with many  Rational Preperiodic Points </vt:lpstr>
      <vt:lpstr>Part 0: Motivation</vt:lpstr>
      <vt:lpstr>Motivation: Arithmetic geometry</vt:lpstr>
      <vt:lpstr>Motivation: Arithmetic geometry </vt:lpstr>
      <vt:lpstr>Motivation: Arithmetic geometry</vt:lpstr>
      <vt:lpstr>Motivation: Uniform boundedness conjecture</vt:lpstr>
      <vt:lpstr>Dynamical compression</vt:lpstr>
      <vt:lpstr>In higher dimensions</vt:lpstr>
      <vt:lpstr>Part 1: Polynomials in One Variable</vt:lpstr>
      <vt:lpstr>Starting point: dynamical compression</vt:lpstr>
      <vt:lpstr>What Doyle and Hyde did</vt:lpstr>
      <vt:lpstr>Existing bounds on e:</vt:lpstr>
      <vt:lpstr>First, what is a lattice?</vt:lpstr>
      <vt:lpstr>Ok, but what makes lattices useful?</vt:lpstr>
      <vt:lpstr>Why is the problem so difficult?</vt:lpstr>
      <vt:lpstr>Let’s still search for short vectors explicitly… </vt:lpstr>
      <vt:lpstr>Basis Reduction</vt:lpstr>
      <vt:lpstr>What does the lattice computation give us?</vt:lpstr>
      <vt:lpstr>Optimality for d=2 and d=3</vt:lpstr>
      <vt:lpstr>Part 2: Hénon Maps with Long Cycles</vt:lpstr>
      <vt:lpstr>What’s a Hénon Map?</vt:lpstr>
      <vt:lpstr>What’s a Hénon Map? Pt. 2</vt:lpstr>
      <vt:lpstr>Example</vt:lpstr>
      <vt:lpstr>Family: “Trig-Approximating” Polynomials</vt:lpstr>
      <vt:lpstr>Family: “Trig-Approximating” Polynomials </vt:lpstr>
      <vt:lpstr>Family: “Shifted Trig-Approx”</vt:lpstr>
      <vt:lpstr>Searching for better Hénon maps</vt:lpstr>
      <vt:lpstr>Results: Best overall (that we found)</vt:lpstr>
      <vt:lpstr>Results: Limited search space</vt:lpstr>
      <vt:lpstr>Results: New Family 1</vt:lpstr>
      <vt:lpstr>Results: New Family 2</vt:lpstr>
      <vt:lpstr>Results: New Family 3</vt:lpstr>
      <vt:lpstr>Questions we didn’t have time for</vt:lpstr>
      <vt:lpstr>Part 3: Conclusion</vt:lpstr>
      <vt:lpstr>Summary: Part 1 (Dynamical compression)</vt:lpstr>
      <vt:lpstr>Summary: Part 1 (Dynamical compression) </vt:lpstr>
      <vt:lpstr>Summary: Part 2 (Hénon maps)</vt:lpstr>
      <vt:lpstr>Summary: Part 2 (Hénon maps) </vt:lpstr>
      <vt:lpstr>THANK YOU FOR LISTENING 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Polynomials with many  Rational Preperiodic Points </dc:title>
  <cp:lastModifiedBy>Laptop</cp:lastModifiedBy>
  <cp:revision>1</cp:revision>
  <dcterms:modified xsi:type="dcterms:W3CDTF">2023-08-22T11:24:35Z</dcterms:modified>
</cp:coreProperties>
</file>